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74" r:id="rId21"/>
    <p:sldId id="278" r:id="rId22"/>
    <p:sldId id="275" r:id="rId23"/>
    <p:sldId id="276" r:id="rId24"/>
    <p:sldId id="277" r:id="rId25"/>
    <p:sldId id="284" r:id="rId26"/>
    <p:sldId id="280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4" orient="horz" pos="3240" userDrawn="1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680"/>
    <a:srgbClr val="1000FA"/>
    <a:srgbClr val="FF5C91"/>
    <a:srgbClr val="640A20"/>
    <a:srgbClr val="1100FF"/>
    <a:srgbClr val="17140A"/>
    <a:srgbClr val="6F5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46"/>
    <p:restoredTop sz="94710"/>
  </p:normalViewPr>
  <p:slideViewPr>
    <p:cSldViewPr snapToGrid="0">
      <p:cViewPr varScale="1">
        <p:scale>
          <a:sx n="132" d="100"/>
          <a:sy n="132" d="100"/>
        </p:scale>
        <p:origin x="168" y="1096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21f13270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21f13270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f132705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1f132705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1f132705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1f132705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28256933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28256933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38563787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38563787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38563787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38563787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9c1e561c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f9c1e561c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9c1e561c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9c1e561c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9c1e561c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9c1e561c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3357252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23357252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3357252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23357252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07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38563787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38563787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9c1e561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f9c1e561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1f132705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1f132705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385637873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385637873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38563787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38563787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38563787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38563787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f9c1e561c3_0_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1f9c1e561c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1f132705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1f1327054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3357252a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3357252a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1f132705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1f1327054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1f132705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1f132705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1f132705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1f132705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28256933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28256933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1f132705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1f132705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i.org/10.1126/sciadv.abo4662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djunamay/genecluster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microsoft.com/office/2007/relationships/hdphoto" Target="../media/hdphoto4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://www.crisprbrain.or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14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1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ncbi.nlm.nih.gov/pmc/articles/PMC3843056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/4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hyperlink" Target="https://doi.org/10.1038/s41588-022-01208-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synapse.org/#!Synapse:syn26452612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l="14290" t="16454" r="26947" b="13256"/>
          <a:stretch/>
        </p:blipFill>
        <p:spPr>
          <a:xfrm>
            <a:off x="-1247675" y="-601050"/>
            <a:ext cx="6452076" cy="617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4717275" y="247825"/>
            <a:ext cx="43839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ABCA7 loss of function variants induce lipid disruption and </a:t>
            </a:r>
            <a:endParaRPr sz="2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DNA damage in neurons</a:t>
            </a:r>
            <a:endParaRPr sz="2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</a:rPr>
              <a:t>Djuna von Maydell*</a:t>
            </a:r>
            <a:r>
              <a:rPr lang="en" sz="1300">
                <a:solidFill>
                  <a:schemeClr val="lt1"/>
                </a:solidFill>
              </a:rPr>
              <a:t>, Shannon Wright*, Maeve Bonner*</a:t>
            </a:r>
            <a:endParaRPr sz="13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Tsai Lab, MIT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300" y="4600602"/>
            <a:ext cx="2755874" cy="4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4974" y="4619825"/>
            <a:ext cx="1657999" cy="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C38CD9F-7A0F-E545-AB2D-CD02BF211D94}"/>
              </a:ext>
            </a:extLst>
          </p:cNvPr>
          <p:cNvGrpSpPr/>
          <p:nvPr/>
        </p:nvGrpSpPr>
        <p:grpSpPr>
          <a:xfrm>
            <a:off x="0" y="139350"/>
            <a:ext cx="5621986" cy="4737193"/>
            <a:chOff x="0" y="139350"/>
            <a:chExt cx="5621986" cy="4737193"/>
          </a:xfrm>
        </p:grpSpPr>
        <p:cxnSp>
          <p:nvCxnSpPr>
            <p:cNvPr id="170" name="Google Shape;170;p23"/>
            <p:cNvCxnSpPr/>
            <p:nvPr/>
          </p:nvCxnSpPr>
          <p:spPr>
            <a:xfrm rot="10800000">
              <a:off x="459101" y="3727543"/>
              <a:ext cx="0" cy="810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1" name="Google Shape;171;p23"/>
            <p:cNvSpPr txBox="1"/>
            <p:nvPr/>
          </p:nvSpPr>
          <p:spPr>
            <a:xfrm rot="-5400000">
              <a:off x="-15056" y="3963427"/>
              <a:ext cx="671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UMAP 2</a:t>
              </a:r>
              <a:endParaRPr sz="1000">
                <a:solidFill>
                  <a:schemeClr val="lt1"/>
                </a:solidFill>
              </a:endParaRPr>
            </a:p>
          </p:txBody>
        </p:sp>
        <p:cxnSp>
          <p:nvCxnSpPr>
            <p:cNvPr id="172" name="Google Shape;172;p23"/>
            <p:cNvCxnSpPr/>
            <p:nvPr/>
          </p:nvCxnSpPr>
          <p:spPr>
            <a:xfrm>
              <a:off x="459101" y="4537843"/>
              <a:ext cx="798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3" name="Google Shape;173;p23"/>
            <p:cNvSpPr txBox="1"/>
            <p:nvPr/>
          </p:nvSpPr>
          <p:spPr>
            <a:xfrm>
              <a:off x="538536" y="4537843"/>
              <a:ext cx="798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UMAP 1</a:t>
              </a:r>
              <a:endParaRPr sz="1000">
                <a:solidFill>
                  <a:schemeClr val="lt1"/>
                </a:solidFill>
              </a:endParaRPr>
            </a:p>
          </p:txBody>
        </p:sp>
        <p:sp>
          <p:nvSpPr>
            <p:cNvPr id="174" name="Google Shape;174;p23"/>
            <p:cNvSpPr txBox="1"/>
            <p:nvPr/>
          </p:nvSpPr>
          <p:spPr>
            <a:xfrm>
              <a:off x="306045" y="1117053"/>
              <a:ext cx="209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rgbClr val="4BBBD5"/>
                  </a:solidFill>
                </a:rPr>
                <a:t>Excitatory neurons</a:t>
              </a:r>
              <a:endParaRPr i="1">
                <a:solidFill>
                  <a:srgbClr val="4BBBD5"/>
                </a:solidFill>
              </a:endParaRPr>
            </a:p>
          </p:txBody>
        </p:sp>
        <p:sp>
          <p:nvSpPr>
            <p:cNvPr id="175" name="Google Shape;175;p23"/>
            <p:cNvSpPr txBox="1"/>
            <p:nvPr/>
          </p:nvSpPr>
          <p:spPr>
            <a:xfrm>
              <a:off x="1749794" y="1615577"/>
              <a:ext cx="209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rgbClr val="00A085"/>
                  </a:solidFill>
                </a:rPr>
                <a:t>Inhibitory neurons</a:t>
              </a:r>
              <a:endParaRPr i="1">
                <a:solidFill>
                  <a:srgbClr val="00A085"/>
                </a:solidFill>
              </a:endParaRPr>
            </a:p>
          </p:txBody>
        </p:sp>
        <p:sp>
          <p:nvSpPr>
            <p:cNvPr id="176" name="Google Shape;176;p23"/>
            <p:cNvSpPr txBox="1"/>
            <p:nvPr/>
          </p:nvSpPr>
          <p:spPr>
            <a:xfrm>
              <a:off x="2338335" y="3869504"/>
              <a:ext cx="209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rgbClr val="DF4730"/>
                  </a:solidFill>
                </a:rPr>
                <a:t>Astrocytes</a:t>
              </a:r>
              <a:endParaRPr i="1">
                <a:solidFill>
                  <a:srgbClr val="DF4730"/>
                </a:solidFill>
              </a:endParaRPr>
            </a:p>
          </p:txBody>
        </p:sp>
        <p:sp>
          <p:nvSpPr>
            <p:cNvPr id="177" name="Google Shape;177;p23"/>
            <p:cNvSpPr txBox="1"/>
            <p:nvPr/>
          </p:nvSpPr>
          <p:spPr>
            <a:xfrm>
              <a:off x="3313945" y="2624909"/>
              <a:ext cx="209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 dirty="0">
                  <a:solidFill>
                    <a:srgbClr val="F29B7F"/>
                  </a:solidFill>
                </a:rPr>
                <a:t>Oligodendrocytes</a:t>
              </a:r>
              <a:endParaRPr i="1" dirty="0">
                <a:solidFill>
                  <a:srgbClr val="F29B7F"/>
                </a:solidFill>
              </a:endParaRPr>
            </a:p>
          </p:txBody>
        </p:sp>
        <p:sp>
          <p:nvSpPr>
            <p:cNvPr id="178" name="Google Shape;178;p23"/>
            <p:cNvSpPr txBox="1"/>
            <p:nvPr/>
          </p:nvSpPr>
          <p:spPr>
            <a:xfrm>
              <a:off x="967798" y="3316934"/>
              <a:ext cx="209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rgbClr val="FF7E00"/>
                  </a:solidFill>
                </a:rPr>
                <a:t>Vascular</a:t>
              </a:r>
              <a:endParaRPr i="1">
                <a:solidFill>
                  <a:srgbClr val="FF7E00"/>
                </a:solidFill>
              </a:endParaRPr>
            </a:p>
          </p:txBody>
        </p:sp>
        <p:pic>
          <p:nvPicPr>
            <p:cNvPr id="169" name="Google Shape;16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27300"/>
              <a:ext cx="4395216" cy="439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3"/>
            <p:cNvSpPr txBox="1"/>
            <p:nvPr/>
          </p:nvSpPr>
          <p:spPr>
            <a:xfrm>
              <a:off x="2338335" y="3433384"/>
              <a:ext cx="209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rgbClr val="8491B3"/>
                  </a:solidFill>
                </a:rPr>
                <a:t>OPCs</a:t>
              </a:r>
              <a:endParaRPr i="1">
                <a:solidFill>
                  <a:srgbClr val="8491B3"/>
                </a:solidFill>
              </a:endParaRPr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306050" y="139350"/>
              <a:ext cx="288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</a:rPr>
                <a:t>Major cell types</a:t>
              </a:r>
              <a:endParaRPr dirty="0">
                <a:solidFill>
                  <a:schemeClr val="lt1"/>
                </a:solidFill>
              </a:endParaRPr>
            </a:p>
          </p:txBody>
        </p:sp>
        <p:cxnSp>
          <p:nvCxnSpPr>
            <p:cNvPr id="189" name="Google Shape;189;p23"/>
            <p:cNvCxnSpPr/>
            <p:nvPr/>
          </p:nvCxnSpPr>
          <p:spPr>
            <a:xfrm>
              <a:off x="374025" y="503875"/>
              <a:ext cx="3831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23"/>
            <p:cNvSpPr txBox="1"/>
            <p:nvPr/>
          </p:nvSpPr>
          <p:spPr>
            <a:xfrm>
              <a:off x="3524386" y="2120243"/>
              <a:ext cx="209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 dirty="0">
                  <a:solidFill>
                    <a:srgbClr val="3A5486"/>
                  </a:solidFill>
                </a:rPr>
                <a:t>Microglia</a:t>
              </a:r>
              <a:endParaRPr i="1" dirty="0">
                <a:solidFill>
                  <a:srgbClr val="3A5486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61478E-9281-6E4D-ACB3-2E03E2CE819C}"/>
              </a:ext>
            </a:extLst>
          </p:cNvPr>
          <p:cNvGrpSpPr/>
          <p:nvPr/>
        </p:nvGrpSpPr>
        <p:grpSpPr>
          <a:xfrm>
            <a:off x="4509225" y="139350"/>
            <a:ext cx="4395226" cy="4737201"/>
            <a:chOff x="4509225" y="139350"/>
            <a:chExt cx="4395226" cy="47372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69409E-A96E-7D46-A16D-7A6D928FAA6E}"/>
                </a:ext>
              </a:extLst>
            </p:cNvPr>
            <p:cNvGrpSpPr/>
            <p:nvPr/>
          </p:nvGrpSpPr>
          <p:grpSpPr>
            <a:xfrm>
              <a:off x="4509225" y="139350"/>
              <a:ext cx="4395226" cy="4737201"/>
              <a:chOff x="4509225" y="139350"/>
              <a:chExt cx="4395226" cy="4737201"/>
            </a:xfrm>
          </p:grpSpPr>
          <p:pic>
            <p:nvPicPr>
              <p:cNvPr id="181" name="Google Shape;181;p23"/>
              <p:cNvPicPr preferRelativeResize="0"/>
              <p:nvPr/>
            </p:nvPicPr>
            <p:blipFill>
              <a:blip r:embed="rId4">
                <a:alphaModFix/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509225" y="481325"/>
                <a:ext cx="4395226" cy="43952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" name="Google Shape;182;p23"/>
              <p:cNvSpPr txBox="1"/>
              <p:nvPr/>
            </p:nvSpPr>
            <p:spPr>
              <a:xfrm>
                <a:off x="4630200" y="139350"/>
                <a:ext cx="2883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</a:rPr>
                  <a:t>ABCA7 expression</a:t>
                </a:r>
                <a:endParaRPr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84" name="Google Shape;184;p23"/>
              <p:cNvSpPr txBox="1"/>
              <p:nvPr/>
            </p:nvSpPr>
            <p:spPr>
              <a:xfrm>
                <a:off x="5492750" y="3656584"/>
                <a:ext cx="11892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1" dirty="0">
                    <a:solidFill>
                      <a:schemeClr val="lt1"/>
                    </a:solidFill>
                  </a:rPr>
                  <a:t>High expression</a:t>
                </a:r>
                <a:endParaRPr sz="1100" i="1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85" name="Google Shape;185;p23"/>
              <p:cNvSpPr txBox="1"/>
              <p:nvPr/>
            </p:nvSpPr>
            <p:spPr>
              <a:xfrm>
                <a:off x="5492750" y="4266567"/>
                <a:ext cx="11892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i="1" dirty="0">
                    <a:solidFill>
                      <a:schemeClr val="lt1"/>
                    </a:solidFill>
                  </a:rPr>
                  <a:t>Low expression</a:t>
                </a:r>
                <a:endParaRPr sz="1100" i="1" dirty="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87" name="Google Shape;187;p23"/>
              <p:cNvCxnSpPr/>
              <p:nvPr/>
            </p:nvCxnSpPr>
            <p:spPr>
              <a:xfrm>
                <a:off x="4698175" y="503875"/>
                <a:ext cx="383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1AB76F-0B5C-9244-9EE3-0FB6ABEC91B4}"/>
                </a:ext>
              </a:extLst>
            </p:cNvPr>
            <p:cNvSpPr/>
            <p:nvPr/>
          </p:nvSpPr>
          <p:spPr>
            <a:xfrm rot="10800000">
              <a:off x="5239512" y="3717134"/>
              <a:ext cx="253238" cy="820704"/>
            </a:xfrm>
            <a:prstGeom prst="rect">
              <a:avLst/>
            </a:prstGeom>
            <a:gradFill>
              <a:gsLst>
                <a:gs pos="25000">
                  <a:srgbClr val="17140A"/>
                </a:gs>
                <a:gs pos="100000">
                  <a:srgbClr val="6F5C3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5973925" y="1836400"/>
            <a:ext cx="165600" cy="198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3">
            <a:alphaModFix/>
          </a:blip>
          <a:srcRect r="50297"/>
          <a:stretch/>
        </p:blipFill>
        <p:spPr>
          <a:xfrm>
            <a:off x="816601" y="2290500"/>
            <a:ext cx="3428350" cy="270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4"/>
          <p:cNvGrpSpPr/>
          <p:nvPr/>
        </p:nvGrpSpPr>
        <p:grpSpPr>
          <a:xfrm>
            <a:off x="1430725" y="763738"/>
            <a:ext cx="2673598" cy="1305327"/>
            <a:chOff x="1177500" y="295050"/>
            <a:chExt cx="2673598" cy="1305327"/>
          </a:xfrm>
        </p:grpSpPr>
        <p:grpSp>
          <p:nvGrpSpPr>
            <p:cNvPr id="203" name="Google Shape;203;p24"/>
            <p:cNvGrpSpPr/>
            <p:nvPr/>
          </p:nvGrpSpPr>
          <p:grpSpPr>
            <a:xfrm>
              <a:off x="1177500" y="295050"/>
              <a:ext cx="2673598" cy="1305327"/>
              <a:chOff x="4999475" y="584900"/>
              <a:chExt cx="2673598" cy="1305327"/>
            </a:xfrm>
          </p:grpSpPr>
          <p:pic>
            <p:nvPicPr>
              <p:cNvPr id="204" name="Google Shape;204;p24"/>
              <p:cNvPicPr preferRelativeResize="0"/>
              <p:nvPr/>
            </p:nvPicPr>
            <p:blipFill rotWithShape="1">
              <a:blip r:embed="rId4">
                <a:alphaModFix/>
              </a:blip>
              <a:srcRect r="26259" b="25816"/>
              <a:stretch/>
            </p:blipFill>
            <p:spPr>
              <a:xfrm>
                <a:off x="4999475" y="584900"/>
                <a:ext cx="1297526" cy="13053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24"/>
              <p:cNvPicPr preferRelativeResize="0"/>
              <p:nvPr/>
            </p:nvPicPr>
            <p:blipFill rotWithShape="1">
              <a:blip r:embed="rId5">
                <a:alphaModFix/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rcRect r="28377" b="27081"/>
              <a:stretch/>
            </p:blipFill>
            <p:spPr>
              <a:xfrm>
                <a:off x="6449075" y="644100"/>
                <a:ext cx="1223998" cy="12461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6" name="Google Shape;206;p24"/>
            <p:cNvSpPr/>
            <p:nvPr/>
          </p:nvSpPr>
          <p:spPr>
            <a:xfrm>
              <a:off x="2113300" y="1329900"/>
              <a:ext cx="244500" cy="2331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4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</a:rPr>
              <a:t>ABCA7 expression is higher in neurons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lang="en" sz="1800" i="1">
                <a:solidFill>
                  <a:schemeClr val="lt1"/>
                </a:solidFill>
              </a:rPr>
              <a:t>vs </a:t>
            </a:r>
            <a:r>
              <a:rPr lang="en" sz="1800">
                <a:solidFill>
                  <a:schemeClr val="lt1"/>
                </a:solidFill>
              </a:rPr>
              <a:t>non-neuronal cells in human brain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1371850" y="820538"/>
            <a:ext cx="2873100" cy="1305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1310700" y="420350"/>
            <a:ext cx="18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solidFill>
                  <a:schemeClr val="lt1"/>
                </a:solidFill>
              </a:rPr>
              <a:t>snRNAseq</a:t>
            </a:r>
            <a:endParaRPr i="1" dirty="0">
              <a:solidFill>
                <a:schemeClr val="lt1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7714225" y="3946800"/>
            <a:ext cx="1456800" cy="1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source (right): </a:t>
            </a:r>
            <a:endParaRPr sz="75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Welch et al, SCIENCE ADVANCES</a:t>
            </a:r>
            <a:endParaRPr sz="75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28 Sep 2022</a:t>
            </a:r>
            <a:endParaRPr sz="7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Vol 8, Issue 39</a:t>
            </a:r>
            <a:endParaRPr sz="7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 10.1126/sciadv.abo4662</a:t>
            </a:r>
            <a:endParaRPr sz="7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E50B91-BBAB-8D44-B894-8ADC2B73BBE8}"/>
              </a:ext>
            </a:extLst>
          </p:cNvPr>
          <p:cNvGrpSpPr/>
          <p:nvPr/>
        </p:nvGrpSpPr>
        <p:grpSpPr>
          <a:xfrm>
            <a:off x="4092552" y="420350"/>
            <a:ext cx="4112209" cy="4578100"/>
            <a:chOff x="4092552" y="420350"/>
            <a:chExt cx="4112209" cy="45781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AE6F0A9-DA17-914F-B0CB-8F33624EBEEA}"/>
                </a:ext>
              </a:extLst>
            </p:cNvPr>
            <p:cNvGrpSpPr/>
            <p:nvPr/>
          </p:nvGrpSpPr>
          <p:grpSpPr>
            <a:xfrm>
              <a:off x="4092552" y="420350"/>
              <a:ext cx="4112209" cy="4578100"/>
              <a:chOff x="4092552" y="420350"/>
              <a:chExt cx="4112209" cy="4578100"/>
            </a:xfrm>
          </p:grpSpPr>
          <p:sp>
            <p:nvSpPr>
              <p:cNvPr id="194" name="Google Shape;194;p24"/>
              <p:cNvSpPr/>
              <p:nvPr/>
            </p:nvSpPr>
            <p:spPr>
              <a:xfrm>
                <a:off x="4786300" y="820538"/>
                <a:ext cx="2873100" cy="1305300"/>
              </a:xfrm>
              <a:prstGeom prst="roundRect">
                <a:avLst>
                  <a:gd name="adj" fmla="val 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" name="Google Shape;195;p24"/>
              <p:cNvGrpSpPr/>
              <p:nvPr/>
            </p:nvGrpSpPr>
            <p:grpSpPr>
              <a:xfrm>
                <a:off x="4834249" y="988115"/>
                <a:ext cx="3370512" cy="1000477"/>
                <a:chOff x="759252" y="754949"/>
                <a:chExt cx="3663600" cy="1087475"/>
              </a:xfrm>
            </p:grpSpPr>
            <p:cxnSp>
              <p:nvCxnSpPr>
                <p:cNvPr id="196" name="Google Shape;196;p24"/>
                <p:cNvCxnSpPr/>
                <p:nvPr/>
              </p:nvCxnSpPr>
              <p:spPr>
                <a:xfrm>
                  <a:off x="1409000" y="1357400"/>
                  <a:ext cx="23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cxnSp>
              <p:nvCxnSpPr>
                <p:cNvPr id="197" name="Google Shape;197;p24"/>
                <p:cNvCxnSpPr/>
                <p:nvPr/>
              </p:nvCxnSpPr>
              <p:spPr>
                <a:xfrm rot="2700000">
                  <a:off x="2558752" y="1440204"/>
                  <a:ext cx="23419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cxnSp>
              <p:nvCxnSpPr>
                <p:cNvPr id="198" name="Google Shape;198;p24"/>
                <p:cNvCxnSpPr/>
                <p:nvPr/>
              </p:nvCxnSpPr>
              <p:spPr>
                <a:xfrm rot="-2700000">
                  <a:off x="2558748" y="1156842"/>
                  <a:ext cx="23419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pic>
              <p:nvPicPr>
                <p:cNvPr id="199" name="Google Shape;199;p2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759252" y="754949"/>
                  <a:ext cx="3663600" cy="1087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10" name="Google Shape;210;p24"/>
              <p:cNvSpPr txBox="1"/>
              <p:nvPr/>
            </p:nvSpPr>
            <p:spPr>
              <a:xfrm>
                <a:off x="4786300" y="420350"/>
                <a:ext cx="186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i="1">
                    <a:solidFill>
                      <a:schemeClr val="lt1"/>
                    </a:solidFill>
                  </a:rPr>
                  <a:t>Bulk RNA-seq</a:t>
                </a:r>
                <a:endParaRPr i="1">
                  <a:solidFill>
                    <a:schemeClr val="lt1"/>
                  </a:solidFill>
                </a:endParaRPr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>
                <a:off x="6747900" y="1613750"/>
                <a:ext cx="878400" cy="2688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2" name="Google Shape;201;p24">
                <a:extLst>
                  <a:ext uri="{FF2B5EF4-FFF2-40B4-BE49-F238E27FC236}">
                    <a16:creationId xmlns:a16="http://schemas.microsoft.com/office/drawing/2014/main" id="{9DEF4BB5-E855-6241-80BE-B40706F5AC6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47494"/>
              <a:stretch/>
            </p:blipFill>
            <p:spPr>
              <a:xfrm>
                <a:off x="4092552" y="2290500"/>
                <a:ext cx="3621673" cy="27079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" name="Google Shape;209;p24">
              <a:extLst>
                <a:ext uri="{FF2B5EF4-FFF2-40B4-BE49-F238E27FC236}">
                  <a16:creationId xmlns:a16="http://schemas.microsoft.com/office/drawing/2014/main" id="{B315777F-CAFC-B649-9AD7-06A53426BD21}"/>
                </a:ext>
              </a:extLst>
            </p:cNvPr>
            <p:cNvSpPr txBox="1"/>
            <p:nvPr/>
          </p:nvSpPr>
          <p:spPr>
            <a:xfrm rot="16200000">
              <a:off x="3457349" y="3230025"/>
              <a:ext cx="18600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</a:rPr>
                <a:t>n</a:t>
              </a:r>
              <a:r>
                <a:rPr lang="en" sz="1200" dirty="0" err="1">
                  <a:solidFill>
                    <a:schemeClr val="lt1"/>
                  </a:solidFill>
                </a:rPr>
                <a:t>ormalized</a:t>
              </a:r>
              <a:r>
                <a:rPr lang="en" sz="1200" dirty="0">
                  <a:solidFill>
                    <a:schemeClr val="lt1"/>
                  </a:solidFill>
                </a:rPr>
                <a:t> expression</a:t>
              </a:r>
              <a:endParaRPr sz="1200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5"/>
          <p:cNvGrpSpPr/>
          <p:nvPr/>
        </p:nvGrpSpPr>
        <p:grpSpPr>
          <a:xfrm>
            <a:off x="7292470" y="-64275"/>
            <a:ext cx="1851534" cy="1813623"/>
            <a:chOff x="6893225" y="0"/>
            <a:chExt cx="1651975" cy="1618150"/>
          </a:xfrm>
        </p:grpSpPr>
        <p:pic>
          <p:nvPicPr>
            <p:cNvPr id="218" name="Google Shape;218;p25"/>
            <p:cNvPicPr preferRelativeResize="0"/>
            <p:nvPr/>
          </p:nvPicPr>
          <p:blipFill rotWithShape="1">
            <a:blip r:embed="rId3">
              <a:alphaModFix/>
            </a:blip>
            <a:srcRect r="29522" b="33479"/>
            <a:stretch/>
          </p:blipFill>
          <p:spPr>
            <a:xfrm>
              <a:off x="6893225" y="0"/>
              <a:ext cx="1586276" cy="1497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5"/>
            <p:cNvSpPr/>
            <p:nvPr/>
          </p:nvSpPr>
          <p:spPr>
            <a:xfrm>
              <a:off x="8174100" y="613133"/>
              <a:ext cx="371100" cy="100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7724025" y="1183750"/>
              <a:ext cx="514500" cy="434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5"/>
          <p:cNvSpPr txBox="1"/>
          <p:nvPr/>
        </p:nvSpPr>
        <p:spPr>
          <a:xfrm>
            <a:off x="4613685" y="4219175"/>
            <a:ext cx="106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Up in LoF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3266138" y="4219175"/>
            <a:ext cx="140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Down in LoF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3" name="Google Shape;223;p25"/>
          <p:cNvCxnSpPr/>
          <p:nvPr/>
        </p:nvCxnSpPr>
        <p:spPr>
          <a:xfrm rot="10800000">
            <a:off x="2679638" y="4421025"/>
            <a:ext cx="490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5"/>
          <p:cNvCxnSpPr/>
          <p:nvPr/>
        </p:nvCxnSpPr>
        <p:spPr>
          <a:xfrm>
            <a:off x="5642438" y="4421025"/>
            <a:ext cx="490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t="41586" r="64045" b="55149"/>
          <a:stretch/>
        </p:blipFill>
        <p:spPr>
          <a:xfrm>
            <a:off x="2460700" y="4019120"/>
            <a:ext cx="3720400" cy="2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 rot="-5400000">
            <a:off x="2135300" y="2707050"/>
            <a:ext cx="118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Significance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7" name="Google Shape;227;p25"/>
          <p:cNvCxnSpPr/>
          <p:nvPr/>
        </p:nvCxnSpPr>
        <p:spPr>
          <a:xfrm rot="10800000">
            <a:off x="2727038" y="1624500"/>
            <a:ext cx="0" cy="69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8" name="Google Shape;228;p25"/>
          <p:cNvPicPr preferRelativeResize="0"/>
          <p:nvPr/>
        </p:nvPicPr>
        <p:blipFill rotWithShape="1">
          <a:blip r:embed="rId5">
            <a:alphaModFix/>
          </a:blip>
          <a:srcRect l="3605" r="65555" b="58475"/>
          <a:stretch/>
        </p:blipFill>
        <p:spPr>
          <a:xfrm>
            <a:off x="2892750" y="882700"/>
            <a:ext cx="3186755" cy="30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6767545" y="1046903"/>
            <a:ext cx="20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4BBBD5"/>
                </a:solidFill>
              </a:rPr>
              <a:t>Excitatory neurons</a:t>
            </a:r>
            <a:endParaRPr i="1">
              <a:solidFill>
                <a:srgbClr val="4BBBD5"/>
              </a:solidFill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ABCA7 LoF - associated gene changes in excitatory neurons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607F6C-5AE3-6546-A9BA-D269F5983B28}"/>
              </a:ext>
            </a:extLst>
          </p:cNvPr>
          <p:cNvGrpSpPr/>
          <p:nvPr/>
        </p:nvGrpSpPr>
        <p:grpSpPr>
          <a:xfrm>
            <a:off x="6079500" y="2228600"/>
            <a:ext cx="2568975" cy="1331001"/>
            <a:chOff x="6079500" y="2228600"/>
            <a:chExt cx="2568975" cy="1331001"/>
          </a:xfrm>
        </p:grpSpPr>
        <p:pic>
          <p:nvPicPr>
            <p:cNvPr id="231" name="Google Shape;231;p25"/>
            <p:cNvPicPr preferRelativeResize="0"/>
            <p:nvPr/>
          </p:nvPicPr>
          <p:blipFill rotWithShape="1">
            <a:blip r:embed="rId6">
              <a:alphaModFix/>
            </a:blip>
            <a:srcRect l="7188" t="45158" r="75764" b="47030"/>
            <a:stretch/>
          </p:blipFill>
          <p:spPr>
            <a:xfrm>
              <a:off x="6079500" y="2228600"/>
              <a:ext cx="2568975" cy="840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5"/>
            <p:cNvPicPr preferRelativeResize="0"/>
            <p:nvPr/>
          </p:nvPicPr>
          <p:blipFill rotWithShape="1">
            <a:blip r:embed="rId7">
              <a:alphaModFix/>
            </a:blip>
            <a:srcRect l="7188" t="52922" r="80726" b="42926"/>
            <a:stretch/>
          </p:blipFill>
          <p:spPr>
            <a:xfrm>
              <a:off x="6079500" y="3113051"/>
              <a:ext cx="1821225" cy="446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209;p24">
            <a:extLst>
              <a:ext uri="{FF2B5EF4-FFF2-40B4-BE49-F238E27FC236}">
                <a16:creationId xmlns:a16="http://schemas.microsoft.com/office/drawing/2014/main" id="{F518CB4F-66BA-6243-923F-07D2DB45C065}"/>
              </a:ext>
            </a:extLst>
          </p:cNvPr>
          <p:cNvSpPr txBox="1"/>
          <p:nvPr/>
        </p:nvSpPr>
        <p:spPr>
          <a:xfrm>
            <a:off x="3839138" y="4533899"/>
            <a:ext cx="18600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</a:rPr>
              <a:t>log2(fold change)</a:t>
            </a:r>
            <a:endParaRPr sz="1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8BB98D-1467-5A49-9945-3B5CF946A1B8}"/>
              </a:ext>
            </a:extLst>
          </p:cNvPr>
          <p:cNvGrpSpPr/>
          <p:nvPr/>
        </p:nvGrpSpPr>
        <p:grpSpPr>
          <a:xfrm>
            <a:off x="237925" y="1589354"/>
            <a:ext cx="1635100" cy="1479983"/>
            <a:chOff x="237925" y="1589354"/>
            <a:chExt cx="1635100" cy="1479983"/>
          </a:xfrm>
        </p:grpSpPr>
        <p:pic>
          <p:nvPicPr>
            <p:cNvPr id="237" name="Google Shape;237;p26"/>
            <p:cNvPicPr preferRelativeResize="0"/>
            <p:nvPr/>
          </p:nvPicPr>
          <p:blipFill rotWithShape="1">
            <a:blip r:embed="rId3">
              <a:alphaModFix/>
            </a:blip>
            <a:srcRect t="41586" r="64045" b="55149"/>
            <a:stretch/>
          </p:blipFill>
          <p:spPr>
            <a:xfrm>
              <a:off x="237925" y="2963340"/>
              <a:ext cx="1635100" cy="105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6"/>
            <p:cNvPicPr preferRelativeResize="0"/>
            <p:nvPr/>
          </p:nvPicPr>
          <p:blipFill rotWithShape="1">
            <a:blip r:embed="rId4">
              <a:alphaModFix/>
            </a:blip>
            <a:srcRect l="3172" r="66754" b="58355"/>
            <a:stretch/>
          </p:blipFill>
          <p:spPr>
            <a:xfrm>
              <a:off x="408334" y="1589354"/>
              <a:ext cx="1366775" cy="1346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6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Gene redundancy in biological </a:t>
            </a:r>
            <a:r>
              <a:rPr lang="en" sz="1800" dirty="0" err="1">
                <a:solidFill>
                  <a:schemeClr val="lt1"/>
                </a:solidFill>
              </a:rPr>
              <a:t>pathwa</a:t>
            </a:r>
            <a:r>
              <a:rPr lang="en-US" sz="1800" dirty="0">
                <a:solidFill>
                  <a:schemeClr val="lt1"/>
                </a:solidFill>
              </a:rPr>
              <a:t>y</a:t>
            </a:r>
            <a:r>
              <a:rPr lang="en" sz="1800" dirty="0">
                <a:solidFill>
                  <a:schemeClr val="lt1"/>
                </a:solidFill>
              </a:rPr>
              <a:t> databases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269727-5B5A-B349-B7FB-663510D877DA}"/>
              </a:ext>
            </a:extLst>
          </p:cNvPr>
          <p:cNvGrpSpPr/>
          <p:nvPr/>
        </p:nvGrpSpPr>
        <p:grpSpPr>
          <a:xfrm>
            <a:off x="1393250" y="1708846"/>
            <a:ext cx="3469160" cy="1340051"/>
            <a:chOff x="1393250" y="1708846"/>
            <a:chExt cx="3469160" cy="1340051"/>
          </a:xfrm>
        </p:grpSpPr>
        <p:pic>
          <p:nvPicPr>
            <p:cNvPr id="240" name="Google Shape;240;p26"/>
            <p:cNvPicPr preferRelativeResize="0"/>
            <p:nvPr/>
          </p:nvPicPr>
          <p:blipFill rotWithShape="1">
            <a:blip r:embed="rId5">
              <a:alphaModFix/>
            </a:blip>
            <a:srcRect l="19656" t="22755" r="63791" b="68297"/>
            <a:stretch/>
          </p:blipFill>
          <p:spPr>
            <a:xfrm>
              <a:off x="1393250" y="2231113"/>
              <a:ext cx="1141105" cy="450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6"/>
            <p:cNvSpPr/>
            <p:nvPr/>
          </p:nvSpPr>
          <p:spPr>
            <a:xfrm rot="-5400000">
              <a:off x="2452738" y="2695069"/>
              <a:ext cx="277500" cy="2775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rot="-5400000">
              <a:off x="2846543" y="2695069"/>
              <a:ext cx="277500" cy="277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3240348" y="2695069"/>
              <a:ext cx="277500" cy="277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rot="-5400000">
              <a:off x="3634154" y="2695069"/>
              <a:ext cx="277500" cy="277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7201746">
              <a:off x="2865302" y="1743035"/>
              <a:ext cx="277556" cy="240047"/>
            </a:xfrm>
            <a:prstGeom prst="triangle">
              <a:avLst>
                <a:gd name="adj" fmla="val 50000"/>
              </a:avLst>
            </a:prstGeom>
            <a:solidFill>
              <a:srgbClr val="2531F6"/>
            </a:solidFill>
            <a:ln w="9525" cap="flat" cmpd="sng">
              <a:solidFill>
                <a:srgbClr val="2531F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rot="-7201746">
              <a:off x="3259107" y="1743035"/>
              <a:ext cx="277556" cy="240047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 txBox="1"/>
            <p:nvPr/>
          </p:nvSpPr>
          <p:spPr>
            <a:xfrm>
              <a:off x="3693468" y="2679597"/>
              <a:ext cx="103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Genes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48" name="Google Shape;248;p26"/>
            <p:cNvSpPr txBox="1"/>
            <p:nvPr/>
          </p:nvSpPr>
          <p:spPr>
            <a:xfrm>
              <a:off x="3563110" y="1708846"/>
              <a:ext cx="1299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Pathways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249" name="Google Shape;249;p26"/>
            <p:cNvCxnSpPr>
              <a:stCxn id="241" idx="6"/>
              <a:endCxn id="245" idx="1"/>
            </p:cNvCxnSpPr>
            <p:nvPr/>
          </p:nvCxnSpPr>
          <p:spPr>
            <a:xfrm rot="10800000" flipH="1">
              <a:off x="2591488" y="1923169"/>
              <a:ext cx="447300" cy="771900"/>
            </a:xfrm>
            <a:prstGeom prst="straightConnector1">
              <a:avLst/>
            </a:prstGeom>
            <a:noFill/>
            <a:ln w="38100" cap="flat" cmpd="sng">
              <a:solidFill>
                <a:srgbClr val="2531F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6"/>
            <p:cNvCxnSpPr>
              <a:stCxn id="244" idx="6"/>
              <a:endCxn id="245" idx="1"/>
            </p:cNvCxnSpPr>
            <p:nvPr/>
          </p:nvCxnSpPr>
          <p:spPr>
            <a:xfrm rot="10800000">
              <a:off x="3038804" y="1923169"/>
              <a:ext cx="734100" cy="771900"/>
            </a:xfrm>
            <a:prstGeom prst="straightConnector1">
              <a:avLst/>
            </a:prstGeom>
            <a:noFill/>
            <a:ln w="38100" cap="flat" cmpd="sng">
              <a:solidFill>
                <a:srgbClr val="2531F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6"/>
            <p:cNvCxnSpPr>
              <a:stCxn id="241" idx="5"/>
              <a:endCxn id="246" idx="1"/>
            </p:cNvCxnSpPr>
            <p:nvPr/>
          </p:nvCxnSpPr>
          <p:spPr>
            <a:xfrm rot="10800000" flipH="1">
              <a:off x="2689599" y="1923007"/>
              <a:ext cx="743100" cy="8127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6"/>
            <p:cNvCxnSpPr>
              <a:stCxn id="242" idx="6"/>
              <a:endCxn id="246" idx="1"/>
            </p:cNvCxnSpPr>
            <p:nvPr/>
          </p:nvCxnSpPr>
          <p:spPr>
            <a:xfrm rot="10800000" flipH="1">
              <a:off x="2985293" y="1923169"/>
              <a:ext cx="447300" cy="771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6"/>
            <p:cNvCxnSpPr>
              <a:stCxn id="243" idx="6"/>
              <a:endCxn id="246" idx="1"/>
            </p:cNvCxnSpPr>
            <p:nvPr/>
          </p:nvCxnSpPr>
          <p:spPr>
            <a:xfrm rot="10800000" flipH="1">
              <a:off x="3379098" y="1923169"/>
              <a:ext cx="53400" cy="771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537950-F450-B341-9C64-5295B6C29512}"/>
              </a:ext>
            </a:extLst>
          </p:cNvPr>
          <p:cNvGrpSpPr/>
          <p:nvPr/>
        </p:nvGrpSpPr>
        <p:grpSpPr>
          <a:xfrm>
            <a:off x="4234375" y="1447400"/>
            <a:ext cx="5044900" cy="1655675"/>
            <a:chOff x="4234375" y="1447400"/>
            <a:chExt cx="5044900" cy="1655675"/>
          </a:xfrm>
        </p:grpSpPr>
        <p:pic>
          <p:nvPicPr>
            <p:cNvPr id="254" name="Google Shape;254;p26"/>
            <p:cNvPicPr preferRelativeResize="0"/>
            <p:nvPr/>
          </p:nvPicPr>
          <p:blipFill rotWithShape="1">
            <a:blip r:embed="rId5">
              <a:alphaModFix/>
            </a:blip>
            <a:srcRect l="19656" t="22755" r="63791" b="68297"/>
            <a:stretch/>
          </p:blipFill>
          <p:spPr>
            <a:xfrm>
              <a:off x="4234375" y="2231113"/>
              <a:ext cx="1141105" cy="450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6"/>
            <p:cNvSpPr/>
            <p:nvPr/>
          </p:nvSpPr>
          <p:spPr>
            <a:xfrm>
              <a:off x="5540050" y="1721375"/>
              <a:ext cx="1141200" cy="161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5540050" y="1966750"/>
              <a:ext cx="795600" cy="1611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5540050" y="2212125"/>
              <a:ext cx="447300" cy="16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8" name="Google Shape;258;p26"/>
            <p:cNvCxnSpPr/>
            <p:nvPr/>
          </p:nvCxnSpPr>
          <p:spPr>
            <a:xfrm>
              <a:off x="6118650" y="1510450"/>
              <a:ext cx="10200" cy="1260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Google Shape;259;p26"/>
            <p:cNvSpPr txBox="1"/>
            <p:nvPr/>
          </p:nvSpPr>
          <p:spPr>
            <a:xfrm>
              <a:off x="5625475" y="2702875"/>
              <a:ext cx="11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significant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60" name="Google Shape;260;p26"/>
            <p:cNvPicPr preferRelativeResize="0"/>
            <p:nvPr/>
          </p:nvPicPr>
          <p:blipFill rotWithShape="1">
            <a:blip r:embed="rId5">
              <a:alphaModFix/>
            </a:blip>
            <a:srcRect l="19656" t="22755" r="63791" b="68297"/>
            <a:stretch/>
          </p:blipFill>
          <p:spPr>
            <a:xfrm rot="-1799999">
              <a:off x="6370662" y="1506338"/>
              <a:ext cx="1141105" cy="4506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 rotWithShape="1">
            <a:blip r:embed="rId5">
              <a:alphaModFix/>
            </a:blip>
            <a:srcRect l="19656" t="22755" r="63791" b="68297"/>
            <a:stretch/>
          </p:blipFill>
          <p:spPr>
            <a:xfrm rot="871486">
              <a:off x="6298426" y="1915399"/>
              <a:ext cx="1141105" cy="450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6"/>
            <p:cNvSpPr txBox="1"/>
            <p:nvPr/>
          </p:nvSpPr>
          <p:spPr>
            <a:xfrm>
              <a:off x="7280075" y="1447400"/>
              <a:ext cx="1999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Measuring diverse biological effects?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6366B56-9441-4047-A89B-A6AEB95B24C9}"/>
              </a:ext>
            </a:extLst>
          </p:cNvPr>
          <p:cNvGrpSpPr/>
          <p:nvPr/>
        </p:nvGrpSpPr>
        <p:grpSpPr>
          <a:xfrm>
            <a:off x="6298425" y="2373225"/>
            <a:ext cx="2495450" cy="615600"/>
            <a:chOff x="6298425" y="2373225"/>
            <a:chExt cx="2495450" cy="615600"/>
          </a:xfrm>
        </p:grpSpPr>
        <p:pic>
          <p:nvPicPr>
            <p:cNvPr id="264" name="Google Shape;264;p26"/>
            <p:cNvPicPr preferRelativeResize="0"/>
            <p:nvPr/>
          </p:nvPicPr>
          <p:blipFill rotWithShape="1">
            <a:blip r:embed="rId5">
              <a:alphaModFix/>
            </a:blip>
            <a:srcRect l="19656" t="22755" r="63791" b="68297"/>
            <a:stretch/>
          </p:blipFill>
          <p:spPr>
            <a:xfrm>
              <a:off x="6298425" y="2501963"/>
              <a:ext cx="1141105" cy="450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26"/>
            <p:cNvSpPr/>
            <p:nvPr/>
          </p:nvSpPr>
          <p:spPr>
            <a:xfrm rot="-5400000">
              <a:off x="6565700" y="2542281"/>
              <a:ext cx="277500" cy="2775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 txBox="1"/>
            <p:nvPr/>
          </p:nvSpPr>
          <p:spPr>
            <a:xfrm>
              <a:off x="7280075" y="2373225"/>
              <a:ext cx="1513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</a:rPr>
                <a:t>Or actually just a single effect?</a:t>
              </a:r>
              <a:endParaRPr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>
            <a:off x="5856400" y="3400692"/>
            <a:ext cx="1111800" cy="6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5856400" y="4065967"/>
            <a:ext cx="1111800" cy="6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2125375" y="4195367"/>
            <a:ext cx="1111800" cy="6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2125375" y="3530092"/>
            <a:ext cx="1111800" cy="6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27"/>
          <p:cNvCxnSpPr>
            <a:stCxn id="275" idx="2"/>
            <a:endCxn id="276" idx="5"/>
          </p:cNvCxnSpPr>
          <p:nvPr/>
        </p:nvCxnSpPr>
        <p:spPr>
          <a:xfrm>
            <a:off x="2235075" y="3708567"/>
            <a:ext cx="884400" cy="605100"/>
          </a:xfrm>
          <a:prstGeom prst="curvedConnector5">
            <a:avLst>
              <a:gd name="adj1" fmla="val -26925"/>
              <a:gd name="adj2" fmla="val -45880"/>
              <a:gd name="adj3" fmla="val 132816"/>
            </a:avLst>
          </a:prstGeom>
          <a:noFill/>
          <a:ln w="38100" cap="flat" cmpd="sng">
            <a:solidFill>
              <a:srgbClr val="FF7E0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243" y="4722925"/>
            <a:ext cx="857007" cy="3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/>
        </p:nvSpPr>
        <p:spPr>
          <a:xfrm>
            <a:off x="5232475" y="4783525"/>
            <a:ext cx="360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https://github.com/djunamay/geneclusters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grpSp>
        <p:nvGrpSpPr>
          <p:cNvPr id="279" name="Google Shape;279;p27"/>
          <p:cNvGrpSpPr/>
          <p:nvPr/>
        </p:nvGrpSpPr>
        <p:grpSpPr>
          <a:xfrm>
            <a:off x="551025" y="1220350"/>
            <a:ext cx="1605200" cy="1551100"/>
            <a:chOff x="512500" y="666300"/>
            <a:chExt cx="1605200" cy="1551100"/>
          </a:xfrm>
        </p:grpSpPr>
        <p:sp>
          <p:nvSpPr>
            <p:cNvPr id="280" name="Google Shape;280;p27"/>
            <p:cNvSpPr/>
            <p:nvPr/>
          </p:nvSpPr>
          <p:spPr>
            <a:xfrm>
              <a:off x="820850" y="666300"/>
              <a:ext cx="208200" cy="20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820850" y="961750"/>
              <a:ext cx="208200" cy="20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820850" y="1257200"/>
              <a:ext cx="208200" cy="20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820850" y="1552650"/>
              <a:ext cx="208200" cy="20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549150" y="989950"/>
              <a:ext cx="208200" cy="1800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1549150" y="1285400"/>
              <a:ext cx="208200" cy="1800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 txBox="1"/>
            <p:nvPr/>
          </p:nvSpPr>
          <p:spPr>
            <a:xfrm>
              <a:off x="512500" y="1848100"/>
              <a:ext cx="779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Genes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287" name="Google Shape;287;p27"/>
            <p:cNvSpPr txBox="1"/>
            <p:nvPr/>
          </p:nvSpPr>
          <p:spPr>
            <a:xfrm>
              <a:off x="1143000" y="1848100"/>
              <a:ext cx="9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Pathways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288" name="Google Shape;288;p27"/>
            <p:cNvCxnSpPr>
              <a:stCxn id="280" idx="6"/>
              <a:endCxn id="284" idx="1"/>
            </p:cNvCxnSpPr>
            <p:nvPr/>
          </p:nvCxnSpPr>
          <p:spPr>
            <a:xfrm>
              <a:off x="1029050" y="770400"/>
              <a:ext cx="572100" cy="3096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7"/>
            <p:cNvCxnSpPr>
              <a:stCxn id="283" idx="6"/>
              <a:endCxn id="284" idx="2"/>
            </p:cNvCxnSpPr>
            <p:nvPr/>
          </p:nvCxnSpPr>
          <p:spPr>
            <a:xfrm rot="10800000" flipH="1">
              <a:off x="1029050" y="1169850"/>
              <a:ext cx="520200" cy="4869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7"/>
            <p:cNvCxnSpPr>
              <a:stCxn id="280" idx="5"/>
              <a:endCxn id="285" idx="1"/>
            </p:cNvCxnSpPr>
            <p:nvPr/>
          </p:nvCxnSpPr>
          <p:spPr>
            <a:xfrm>
              <a:off x="998560" y="844010"/>
              <a:ext cx="602700" cy="5313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7"/>
            <p:cNvCxnSpPr>
              <a:stCxn id="281" idx="6"/>
              <a:endCxn id="285" idx="1"/>
            </p:cNvCxnSpPr>
            <p:nvPr/>
          </p:nvCxnSpPr>
          <p:spPr>
            <a:xfrm>
              <a:off x="1029050" y="1065850"/>
              <a:ext cx="572100" cy="3096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7"/>
            <p:cNvCxnSpPr>
              <a:stCxn id="282" idx="6"/>
              <a:endCxn id="285" idx="1"/>
            </p:cNvCxnSpPr>
            <p:nvPr/>
          </p:nvCxnSpPr>
          <p:spPr>
            <a:xfrm>
              <a:off x="1029050" y="1361300"/>
              <a:ext cx="572100" cy="141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3" name="Google Shape;293;p27"/>
          <p:cNvGrpSpPr/>
          <p:nvPr/>
        </p:nvGrpSpPr>
        <p:grpSpPr>
          <a:xfrm>
            <a:off x="3672263" y="1224663"/>
            <a:ext cx="936500" cy="1094550"/>
            <a:chOff x="2930500" y="760175"/>
            <a:chExt cx="936500" cy="1094550"/>
          </a:xfrm>
        </p:grpSpPr>
        <p:sp>
          <p:nvSpPr>
            <p:cNvPr id="294" name="Google Shape;294;p27"/>
            <p:cNvSpPr/>
            <p:nvPr/>
          </p:nvSpPr>
          <p:spPr>
            <a:xfrm>
              <a:off x="2930500" y="760175"/>
              <a:ext cx="208200" cy="20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2930500" y="1055625"/>
              <a:ext cx="208200" cy="20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2930500" y="1351075"/>
              <a:ext cx="208200" cy="20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2930500" y="1646525"/>
              <a:ext cx="208200" cy="20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3658800" y="1083825"/>
              <a:ext cx="208200" cy="1800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658800" y="1379275"/>
              <a:ext cx="208200" cy="1800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0" name="Google Shape;300;p27"/>
            <p:cNvCxnSpPr>
              <a:stCxn id="294" idx="6"/>
              <a:endCxn id="298" idx="1"/>
            </p:cNvCxnSpPr>
            <p:nvPr/>
          </p:nvCxnSpPr>
          <p:spPr>
            <a:xfrm>
              <a:off x="3138700" y="864275"/>
              <a:ext cx="572100" cy="3096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7"/>
            <p:cNvCxnSpPr>
              <a:stCxn id="297" idx="6"/>
              <a:endCxn id="298" idx="2"/>
            </p:cNvCxnSpPr>
            <p:nvPr/>
          </p:nvCxnSpPr>
          <p:spPr>
            <a:xfrm rot="10800000" flipH="1">
              <a:off x="3138700" y="1263725"/>
              <a:ext cx="520200" cy="4869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7"/>
            <p:cNvCxnSpPr>
              <a:stCxn id="294" idx="5"/>
              <a:endCxn id="299" idx="1"/>
            </p:cNvCxnSpPr>
            <p:nvPr/>
          </p:nvCxnSpPr>
          <p:spPr>
            <a:xfrm>
              <a:off x="3108210" y="937885"/>
              <a:ext cx="602700" cy="5313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7"/>
            <p:cNvCxnSpPr>
              <a:stCxn id="295" idx="6"/>
              <a:endCxn id="299" idx="1"/>
            </p:cNvCxnSpPr>
            <p:nvPr/>
          </p:nvCxnSpPr>
          <p:spPr>
            <a:xfrm>
              <a:off x="3138700" y="1159725"/>
              <a:ext cx="572100" cy="3096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7"/>
            <p:cNvCxnSpPr>
              <a:stCxn id="296" idx="6"/>
              <a:endCxn id="299" idx="1"/>
            </p:cNvCxnSpPr>
            <p:nvPr/>
          </p:nvCxnSpPr>
          <p:spPr>
            <a:xfrm>
              <a:off x="3138700" y="1455175"/>
              <a:ext cx="572100" cy="141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7"/>
            <p:cNvCxnSpPr>
              <a:stCxn id="295" idx="6"/>
              <a:endCxn id="298" idx="1"/>
            </p:cNvCxnSpPr>
            <p:nvPr/>
          </p:nvCxnSpPr>
          <p:spPr>
            <a:xfrm>
              <a:off x="3138700" y="1159725"/>
              <a:ext cx="572100" cy="141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27"/>
            <p:cNvCxnSpPr>
              <a:stCxn id="296" idx="6"/>
              <a:endCxn id="298" idx="2"/>
            </p:cNvCxnSpPr>
            <p:nvPr/>
          </p:nvCxnSpPr>
          <p:spPr>
            <a:xfrm rot="10800000" flipH="1">
              <a:off x="3138700" y="1263775"/>
              <a:ext cx="520200" cy="1914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27"/>
            <p:cNvCxnSpPr>
              <a:stCxn id="297" idx="6"/>
              <a:endCxn id="299" idx="2"/>
            </p:cNvCxnSpPr>
            <p:nvPr/>
          </p:nvCxnSpPr>
          <p:spPr>
            <a:xfrm rot="10800000" flipH="1">
              <a:off x="3138700" y="1559225"/>
              <a:ext cx="520200" cy="1914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08" name="Google Shape;308;p27"/>
          <p:cNvSpPr/>
          <p:nvPr/>
        </p:nvSpPr>
        <p:spPr>
          <a:xfrm>
            <a:off x="5966075" y="123646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5966075" y="153191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5966075" y="182736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5966075" y="212281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6694375" y="1560117"/>
            <a:ext cx="208200" cy="180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6694375" y="1855567"/>
            <a:ext cx="208200" cy="180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4" name="Google Shape;314;p27"/>
          <p:cNvCxnSpPr>
            <a:stCxn id="308" idx="6"/>
            <a:endCxn id="312" idx="1"/>
          </p:cNvCxnSpPr>
          <p:nvPr/>
        </p:nvCxnSpPr>
        <p:spPr>
          <a:xfrm>
            <a:off x="6174275" y="1340567"/>
            <a:ext cx="572100" cy="3096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7"/>
          <p:cNvCxnSpPr>
            <a:stCxn id="311" idx="6"/>
            <a:endCxn id="312" idx="2"/>
          </p:cNvCxnSpPr>
          <p:nvPr/>
        </p:nvCxnSpPr>
        <p:spPr>
          <a:xfrm rot="10800000" flipH="1">
            <a:off x="6174275" y="1740017"/>
            <a:ext cx="520200" cy="4869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7"/>
          <p:cNvCxnSpPr>
            <a:stCxn id="308" idx="5"/>
            <a:endCxn id="313" idx="1"/>
          </p:cNvCxnSpPr>
          <p:nvPr/>
        </p:nvCxnSpPr>
        <p:spPr>
          <a:xfrm>
            <a:off x="6143785" y="1414177"/>
            <a:ext cx="602700" cy="5313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7"/>
          <p:cNvCxnSpPr>
            <a:stCxn id="309" idx="6"/>
            <a:endCxn id="313" idx="1"/>
          </p:cNvCxnSpPr>
          <p:nvPr/>
        </p:nvCxnSpPr>
        <p:spPr>
          <a:xfrm>
            <a:off x="6174275" y="1636017"/>
            <a:ext cx="572100" cy="3096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27"/>
          <p:cNvCxnSpPr>
            <a:stCxn id="310" idx="6"/>
            <a:endCxn id="313" idx="1"/>
          </p:cNvCxnSpPr>
          <p:nvPr/>
        </p:nvCxnSpPr>
        <p:spPr>
          <a:xfrm>
            <a:off x="6174275" y="1931467"/>
            <a:ext cx="572100" cy="141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27"/>
          <p:cNvCxnSpPr>
            <a:stCxn id="309" idx="6"/>
            <a:endCxn id="312" idx="1"/>
          </p:cNvCxnSpPr>
          <p:nvPr/>
        </p:nvCxnSpPr>
        <p:spPr>
          <a:xfrm>
            <a:off x="6174275" y="1636017"/>
            <a:ext cx="572100" cy="141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27"/>
          <p:cNvCxnSpPr>
            <a:stCxn id="310" idx="6"/>
            <a:endCxn id="312" idx="2"/>
          </p:cNvCxnSpPr>
          <p:nvPr/>
        </p:nvCxnSpPr>
        <p:spPr>
          <a:xfrm rot="10800000" flipH="1">
            <a:off x="6174275" y="1740067"/>
            <a:ext cx="520200" cy="1914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27"/>
          <p:cNvCxnSpPr>
            <a:stCxn id="311" idx="6"/>
            <a:endCxn id="313" idx="2"/>
          </p:cNvCxnSpPr>
          <p:nvPr/>
        </p:nvCxnSpPr>
        <p:spPr>
          <a:xfrm rot="10800000" flipH="1">
            <a:off x="6174275" y="2035517"/>
            <a:ext cx="520200" cy="1914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22" name="Google Shape;322;p27"/>
          <p:cNvSpPr/>
          <p:nvPr/>
        </p:nvSpPr>
        <p:spPr>
          <a:xfrm>
            <a:off x="5856375" y="1162092"/>
            <a:ext cx="1111800" cy="6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7"/>
          <p:cNvSpPr/>
          <p:nvPr/>
        </p:nvSpPr>
        <p:spPr>
          <a:xfrm>
            <a:off x="5856375" y="1827367"/>
            <a:ext cx="1111800" cy="630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7514500" y="1188855"/>
            <a:ext cx="1008000" cy="1203913"/>
            <a:chOff x="6243950" y="834413"/>
            <a:chExt cx="1008000" cy="1203913"/>
          </a:xfrm>
        </p:grpSpPr>
        <p:cxnSp>
          <p:nvCxnSpPr>
            <p:cNvPr id="325" name="Google Shape;325;p27"/>
            <p:cNvCxnSpPr/>
            <p:nvPr/>
          </p:nvCxnSpPr>
          <p:spPr>
            <a:xfrm>
              <a:off x="6243950" y="1758725"/>
              <a:ext cx="1008000" cy="0"/>
            </a:xfrm>
            <a:prstGeom prst="straightConnector1">
              <a:avLst/>
            </a:prstGeom>
            <a:noFill/>
            <a:ln w="9525" cap="flat" cmpd="sng">
              <a:solidFill>
                <a:srgbClr val="A4C2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27"/>
            <p:cNvCxnSpPr/>
            <p:nvPr/>
          </p:nvCxnSpPr>
          <p:spPr>
            <a:xfrm>
              <a:off x="6491000" y="1474475"/>
              <a:ext cx="0" cy="5574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7"/>
            <p:cNvCxnSpPr/>
            <p:nvPr/>
          </p:nvCxnSpPr>
          <p:spPr>
            <a:xfrm rot="10800000">
              <a:off x="6900000" y="1479125"/>
              <a:ext cx="0" cy="5592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28" name="Google Shape;328;p27"/>
            <p:cNvSpPr txBox="1"/>
            <p:nvPr/>
          </p:nvSpPr>
          <p:spPr>
            <a:xfrm>
              <a:off x="6260600" y="834413"/>
              <a:ext cx="974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Loss: 3 + c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329" name="Google Shape;329;p27"/>
            <p:cNvSpPr txBox="1"/>
            <p:nvPr/>
          </p:nvSpPr>
          <p:spPr>
            <a:xfrm>
              <a:off x="6273200" y="1138100"/>
              <a:ext cx="43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+1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330" name="Google Shape;330;p27"/>
            <p:cNvSpPr txBox="1"/>
            <p:nvPr/>
          </p:nvSpPr>
          <p:spPr>
            <a:xfrm>
              <a:off x="6682200" y="1129875"/>
              <a:ext cx="43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+c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cxnSp>
        <p:nvCxnSpPr>
          <p:cNvPr id="331" name="Google Shape;331;p27"/>
          <p:cNvCxnSpPr/>
          <p:nvPr/>
        </p:nvCxnSpPr>
        <p:spPr>
          <a:xfrm rot="10800000" flipH="1">
            <a:off x="6929300" y="1467742"/>
            <a:ext cx="669900" cy="3381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27"/>
          <p:cNvSpPr/>
          <p:nvPr/>
        </p:nvSpPr>
        <p:spPr>
          <a:xfrm>
            <a:off x="622075" y="645100"/>
            <a:ext cx="1463100" cy="429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1</a:t>
            </a:r>
            <a:r>
              <a:rPr lang="en">
                <a:solidFill>
                  <a:srgbClr val="434343"/>
                </a:solidFill>
              </a:rPr>
              <a:t>  Load input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33" name="Google Shape;333;p27"/>
          <p:cNvSpPr/>
          <p:nvPr/>
        </p:nvSpPr>
        <p:spPr>
          <a:xfrm>
            <a:off x="3168425" y="645100"/>
            <a:ext cx="1938600" cy="429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</a:rPr>
              <a:t>2</a:t>
            </a:r>
            <a:r>
              <a:rPr lang="en" dirty="0">
                <a:solidFill>
                  <a:srgbClr val="434343"/>
                </a:solidFill>
              </a:rPr>
              <a:t>  Add missing edges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6018325" y="645088"/>
            <a:ext cx="2427600" cy="429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34343"/>
                </a:solidFill>
              </a:rPr>
              <a:t>3</a:t>
            </a:r>
            <a:r>
              <a:rPr lang="en" dirty="0">
                <a:solidFill>
                  <a:srgbClr val="434343"/>
                </a:solidFill>
              </a:rPr>
              <a:t>  Initialize random solution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2235075" y="360446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7"/>
          <p:cNvSpPr/>
          <p:nvPr/>
        </p:nvSpPr>
        <p:spPr>
          <a:xfrm>
            <a:off x="2235075" y="389991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7"/>
          <p:cNvSpPr/>
          <p:nvPr/>
        </p:nvSpPr>
        <p:spPr>
          <a:xfrm>
            <a:off x="2235075" y="419536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2235075" y="449081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2963375" y="3928117"/>
            <a:ext cx="208200" cy="180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2963375" y="4223567"/>
            <a:ext cx="208200" cy="180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9" name="Google Shape;339;p27"/>
          <p:cNvCxnSpPr>
            <a:stCxn id="275" idx="6"/>
            <a:endCxn id="338" idx="1"/>
          </p:cNvCxnSpPr>
          <p:nvPr/>
        </p:nvCxnSpPr>
        <p:spPr>
          <a:xfrm>
            <a:off x="2443275" y="3708567"/>
            <a:ext cx="572100" cy="3096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27"/>
          <p:cNvCxnSpPr>
            <a:stCxn id="337" idx="6"/>
            <a:endCxn id="338" idx="2"/>
          </p:cNvCxnSpPr>
          <p:nvPr/>
        </p:nvCxnSpPr>
        <p:spPr>
          <a:xfrm rot="10800000" flipH="1">
            <a:off x="2443275" y="4108017"/>
            <a:ext cx="520200" cy="4869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27"/>
          <p:cNvCxnSpPr>
            <a:stCxn id="275" idx="5"/>
            <a:endCxn id="276" idx="1"/>
          </p:cNvCxnSpPr>
          <p:nvPr/>
        </p:nvCxnSpPr>
        <p:spPr>
          <a:xfrm>
            <a:off x="2412785" y="3782177"/>
            <a:ext cx="602700" cy="5313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27"/>
          <p:cNvCxnSpPr>
            <a:stCxn id="335" idx="6"/>
            <a:endCxn id="276" idx="1"/>
          </p:cNvCxnSpPr>
          <p:nvPr/>
        </p:nvCxnSpPr>
        <p:spPr>
          <a:xfrm>
            <a:off x="2443275" y="4004017"/>
            <a:ext cx="572100" cy="3096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27"/>
          <p:cNvCxnSpPr>
            <a:stCxn id="336" idx="6"/>
            <a:endCxn id="276" idx="1"/>
          </p:cNvCxnSpPr>
          <p:nvPr/>
        </p:nvCxnSpPr>
        <p:spPr>
          <a:xfrm>
            <a:off x="2443275" y="4299467"/>
            <a:ext cx="572100" cy="141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27"/>
          <p:cNvCxnSpPr>
            <a:stCxn id="335" idx="6"/>
            <a:endCxn id="338" idx="1"/>
          </p:cNvCxnSpPr>
          <p:nvPr/>
        </p:nvCxnSpPr>
        <p:spPr>
          <a:xfrm>
            <a:off x="2443275" y="4004017"/>
            <a:ext cx="572100" cy="141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7"/>
          <p:cNvCxnSpPr>
            <a:stCxn id="336" idx="6"/>
            <a:endCxn id="338" idx="2"/>
          </p:cNvCxnSpPr>
          <p:nvPr/>
        </p:nvCxnSpPr>
        <p:spPr>
          <a:xfrm rot="10800000" flipH="1">
            <a:off x="2443275" y="4108067"/>
            <a:ext cx="520200" cy="1914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27"/>
          <p:cNvCxnSpPr>
            <a:stCxn id="337" idx="6"/>
            <a:endCxn id="276" idx="2"/>
          </p:cNvCxnSpPr>
          <p:nvPr/>
        </p:nvCxnSpPr>
        <p:spPr>
          <a:xfrm rot="10800000" flipH="1">
            <a:off x="2443275" y="4403517"/>
            <a:ext cx="520200" cy="1914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47" name="Google Shape;347;p27"/>
          <p:cNvSpPr/>
          <p:nvPr/>
        </p:nvSpPr>
        <p:spPr>
          <a:xfrm>
            <a:off x="1467475" y="2917388"/>
            <a:ext cx="2427600" cy="429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4</a:t>
            </a:r>
            <a:r>
              <a:rPr lang="en">
                <a:solidFill>
                  <a:srgbClr val="434343"/>
                </a:solidFill>
              </a:rPr>
              <a:t>  Swap to minimize loss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3540750" y="3770525"/>
            <a:ext cx="117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Use Kernighan–Lin heuristic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5258450" y="2803679"/>
            <a:ext cx="2427600" cy="429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34343"/>
                </a:solidFill>
              </a:rPr>
              <a:t>5</a:t>
            </a:r>
            <a:r>
              <a:rPr lang="en">
                <a:solidFill>
                  <a:srgbClr val="434343"/>
                </a:solidFill>
              </a:rPr>
              <a:t>  Repeat 4 to convergence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0" name="Google Shape;350;p27"/>
          <p:cNvSpPr/>
          <p:nvPr/>
        </p:nvSpPr>
        <p:spPr>
          <a:xfrm>
            <a:off x="5966100" y="347506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7"/>
          <p:cNvSpPr/>
          <p:nvPr/>
        </p:nvSpPr>
        <p:spPr>
          <a:xfrm>
            <a:off x="5966100" y="377051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7"/>
          <p:cNvSpPr/>
          <p:nvPr/>
        </p:nvSpPr>
        <p:spPr>
          <a:xfrm>
            <a:off x="5966100" y="406596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5966100" y="4361417"/>
            <a:ext cx="208200" cy="208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694400" y="3798717"/>
            <a:ext cx="208200" cy="180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6694400" y="4094167"/>
            <a:ext cx="208200" cy="180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6" name="Google Shape;356;p27"/>
          <p:cNvCxnSpPr>
            <a:stCxn id="350" idx="6"/>
            <a:endCxn id="354" idx="1"/>
          </p:cNvCxnSpPr>
          <p:nvPr/>
        </p:nvCxnSpPr>
        <p:spPr>
          <a:xfrm>
            <a:off x="6174300" y="3579167"/>
            <a:ext cx="572100" cy="3096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7"/>
          <p:cNvCxnSpPr>
            <a:stCxn id="351" idx="6"/>
            <a:endCxn id="355" idx="1"/>
          </p:cNvCxnSpPr>
          <p:nvPr/>
        </p:nvCxnSpPr>
        <p:spPr>
          <a:xfrm>
            <a:off x="6174300" y="3874617"/>
            <a:ext cx="572100" cy="3096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27"/>
          <p:cNvCxnSpPr>
            <a:stCxn id="352" idx="6"/>
            <a:endCxn id="355" idx="1"/>
          </p:cNvCxnSpPr>
          <p:nvPr/>
        </p:nvCxnSpPr>
        <p:spPr>
          <a:xfrm>
            <a:off x="6174300" y="4170067"/>
            <a:ext cx="572100" cy="141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27"/>
          <p:cNvCxnSpPr>
            <a:stCxn id="351" idx="6"/>
            <a:endCxn id="354" idx="1"/>
          </p:cNvCxnSpPr>
          <p:nvPr/>
        </p:nvCxnSpPr>
        <p:spPr>
          <a:xfrm>
            <a:off x="6174300" y="3874617"/>
            <a:ext cx="572100" cy="141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7"/>
          <p:cNvCxnSpPr>
            <a:stCxn id="352" idx="6"/>
            <a:endCxn id="354" idx="2"/>
          </p:cNvCxnSpPr>
          <p:nvPr/>
        </p:nvCxnSpPr>
        <p:spPr>
          <a:xfrm rot="10800000" flipH="1">
            <a:off x="6174300" y="3978667"/>
            <a:ext cx="520200" cy="1914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27"/>
          <p:cNvCxnSpPr>
            <a:stCxn id="353" idx="6"/>
            <a:endCxn id="355" idx="2"/>
          </p:cNvCxnSpPr>
          <p:nvPr/>
        </p:nvCxnSpPr>
        <p:spPr>
          <a:xfrm rot="10800000" flipH="1">
            <a:off x="6174300" y="4274117"/>
            <a:ext cx="520200" cy="1914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27"/>
          <p:cNvCxnSpPr>
            <a:stCxn id="351" idx="6"/>
            <a:endCxn id="354" idx="1"/>
          </p:cNvCxnSpPr>
          <p:nvPr/>
        </p:nvCxnSpPr>
        <p:spPr>
          <a:xfrm>
            <a:off x="6174300" y="3874617"/>
            <a:ext cx="572100" cy="141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27"/>
          <p:cNvCxnSpPr>
            <a:stCxn id="353" idx="6"/>
            <a:endCxn id="354" idx="2"/>
          </p:cNvCxnSpPr>
          <p:nvPr/>
        </p:nvCxnSpPr>
        <p:spPr>
          <a:xfrm rot="10800000" flipH="1">
            <a:off x="6174300" y="3978617"/>
            <a:ext cx="520200" cy="4869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27"/>
          <p:cNvCxnSpPr>
            <a:stCxn id="350" idx="5"/>
            <a:endCxn id="355" idx="1"/>
          </p:cNvCxnSpPr>
          <p:nvPr/>
        </p:nvCxnSpPr>
        <p:spPr>
          <a:xfrm>
            <a:off x="6143810" y="3652777"/>
            <a:ext cx="602700" cy="531300"/>
          </a:xfrm>
          <a:prstGeom prst="straightConnector1">
            <a:avLst/>
          </a:prstGeom>
          <a:noFill/>
          <a:ln w="9525" cap="flat" cmpd="sng">
            <a:solidFill>
              <a:srgbClr val="FFE59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27"/>
          <p:cNvCxnSpPr>
            <a:endCxn id="366" idx="1"/>
          </p:cNvCxnSpPr>
          <p:nvPr/>
        </p:nvCxnSpPr>
        <p:spPr>
          <a:xfrm rot="10800000" flipH="1">
            <a:off x="6973625" y="3980025"/>
            <a:ext cx="808500" cy="375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27"/>
          <p:cNvSpPr txBox="1"/>
          <p:nvPr/>
        </p:nvSpPr>
        <p:spPr>
          <a:xfrm>
            <a:off x="7782125" y="3795375"/>
            <a:ext cx="11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Loss: 1 + 3c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67" name="Google Shape;367;p27"/>
          <p:cNvSpPr txBox="1"/>
          <p:nvPr/>
        </p:nvSpPr>
        <p:spPr>
          <a:xfrm>
            <a:off x="52300" y="4786275"/>
            <a:ext cx="3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In collaboration with the Madry Lab at MIT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Partitioning bipartite graph into non-overlapping gene groups</a:t>
            </a: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/>
      <p:bldP spid="271" grpId="0" animBg="1"/>
      <p:bldP spid="272" grpId="0" animBg="1"/>
      <p:bldP spid="273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22" grpId="0" animBg="1"/>
      <p:bldP spid="323" grpId="0" animBg="1"/>
      <p:bldP spid="332" grpId="0" animBg="1"/>
      <p:bldP spid="333" grpId="0" animBg="1"/>
      <p:bldP spid="334" grpId="0" animBg="1"/>
      <p:bldP spid="275" grpId="0" animBg="1"/>
      <p:bldP spid="335" grpId="0" animBg="1"/>
      <p:bldP spid="336" grpId="0" animBg="1"/>
      <p:bldP spid="337" grpId="0" animBg="1"/>
      <p:bldP spid="338" grpId="0" animBg="1"/>
      <p:bldP spid="276" grpId="0" animBg="1"/>
      <p:bldP spid="347" grpId="0" animBg="1"/>
      <p:bldP spid="348" grpId="0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5173" y="-9600"/>
            <a:ext cx="6658330" cy="514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ABCA7 LoF </a:t>
            </a:r>
            <a:r>
              <a:rPr lang="en" sz="1800" u="sng">
                <a:solidFill>
                  <a:schemeClr val="lt1"/>
                </a:solidFill>
              </a:rPr>
              <a:t>gene cluster perturbations in excitatory neurons</a:t>
            </a:r>
            <a:endParaRPr sz="1800" u="sng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485173" y="-9600"/>
            <a:ext cx="6658330" cy="51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 rotWithShape="1">
          <a:blip r:embed="rId4">
            <a:alphaModFix/>
          </a:blip>
          <a:srcRect t="50614"/>
          <a:stretch/>
        </p:blipFill>
        <p:spPr>
          <a:xfrm>
            <a:off x="2485175" y="2595325"/>
            <a:ext cx="6658324" cy="25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001" y="1731648"/>
            <a:ext cx="3330600" cy="333062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Mitochondrial gene changes in ABCA7 </a:t>
            </a:r>
            <a:r>
              <a:rPr lang="en" sz="1800" dirty="0" err="1">
                <a:solidFill>
                  <a:schemeClr val="lt1"/>
                </a:solidFill>
              </a:rPr>
              <a:t>LoF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19A57-A86B-4C40-A299-9CEB101DC747}"/>
              </a:ext>
            </a:extLst>
          </p:cNvPr>
          <p:cNvSpPr txBox="1"/>
          <p:nvPr/>
        </p:nvSpPr>
        <p:spPr>
          <a:xfrm>
            <a:off x="3941545" y="40986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000FA"/>
                </a:solidFill>
                <a:latin typeface="+mj-lt"/>
              </a:rPr>
              <a:t>Complex I biogenesis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485173" y="-9600"/>
            <a:ext cx="6658330" cy="51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000" y="1731675"/>
            <a:ext cx="3330600" cy="3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0"/>
          <p:cNvPicPr preferRelativeResize="0"/>
          <p:nvPr/>
        </p:nvPicPr>
        <p:blipFill rotWithShape="1">
          <a:blip r:embed="rId5">
            <a:alphaModFix/>
          </a:blip>
          <a:srcRect l="33951"/>
          <a:stretch/>
        </p:blipFill>
        <p:spPr>
          <a:xfrm>
            <a:off x="4745735" y="-9600"/>
            <a:ext cx="4397767" cy="514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0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DNA damage genes are up-regulated in ABCA7 </a:t>
            </a:r>
            <a:r>
              <a:rPr lang="en" sz="1800" dirty="0" err="1">
                <a:solidFill>
                  <a:schemeClr val="lt1"/>
                </a:solidFill>
              </a:rPr>
              <a:t>LoF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02DB7-779D-C741-A0BA-C86CBD9747C6}"/>
              </a:ext>
            </a:extLst>
          </p:cNvPr>
          <p:cNvSpPr txBox="1"/>
          <p:nvPr/>
        </p:nvSpPr>
        <p:spPr>
          <a:xfrm>
            <a:off x="3817170" y="3835065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i="1" dirty="0">
                <a:solidFill>
                  <a:srgbClr val="FF5C91"/>
                </a:solidFill>
                <a:latin typeface="+mn-lt"/>
              </a:rPr>
            </a:br>
            <a:r>
              <a:rPr lang="en-US" i="1" dirty="0">
                <a:solidFill>
                  <a:srgbClr val="FF5C91"/>
                </a:solidFill>
                <a:latin typeface="+mn-lt"/>
              </a:rPr>
              <a:t>Mismatch repair (MMR) directed by MSH2:MSH6</a:t>
            </a:r>
          </a:p>
          <a:p>
            <a:r>
              <a:rPr lang="en-US" b="0" i="1" dirty="0">
                <a:solidFill>
                  <a:srgbClr val="FF5C91"/>
                </a:solidFill>
                <a:effectLst/>
                <a:latin typeface="+mn-lt"/>
              </a:rPr>
              <a:t>Leading Strand Synthesis</a:t>
            </a:r>
          </a:p>
          <a:p>
            <a:endParaRPr lang="en-US" i="1" dirty="0">
              <a:solidFill>
                <a:srgbClr val="FF5C9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1"/>
          <p:cNvPicPr preferRelativeResize="0"/>
          <p:nvPr/>
        </p:nvPicPr>
        <p:blipFill rotWithShape="1">
          <a:blip r:embed="rId3">
            <a:alphaModFix/>
          </a:blip>
          <a:srcRect l="38028"/>
          <a:stretch/>
        </p:blipFill>
        <p:spPr>
          <a:xfrm>
            <a:off x="5017203" y="-9600"/>
            <a:ext cx="4126299" cy="51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1"/>
          <p:cNvPicPr preferRelativeResize="0"/>
          <p:nvPr/>
        </p:nvPicPr>
        <p:blipFill rotWithShape="1">
          <a:blip r:embed="rId4">
            <a:alphaModFix/>
          </a:blip>
          <a:srcRect l="-412" r="12731"/>
          <a:stretch/>
        </p:blipFill>
        <p:spPr>
          <a:xfrm>
            <a:off x="5250462" y="1273650"/>
            <a:ext cx="1936800" cy="2426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1"/>
          <p:cNvSpPr/>
          <p:nvPr/>
        </p:nvSpPr>
        <p:spPr>
          <a:xfrm>
            <a:off x="5766338" y="1352375"/>
            <a:ext cx="1420800" cy="14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"/>
          <p:cNvSpPr/>
          <p:nvPr/>
        </p:nvSpPr>
        <p:spPr>
          <a:xfrm>
            <a:off x="6961738" y="1273650"/>
            <a:ext cx="483900" cy="218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1"/>
          <p:cNvSpPr txBox="1"/>
          <p:nvPr/>
        </p:nvSpPr>
        <p:spPr>
          <a:xfrm>
            <a:off x="5686838" y="3800900"/>
            <a:ext cx="157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lt1"/>
                </a:solidFill>
              </a:rPr>
              <a:t>1187 vs 1352 nuclei</a:t>
            </a:r>
            <a:endParaRPr sz="1200" i="1" dirty="0">
              <a:solidFill>
                <a:schemeClr val="lt1"/>
              </a:solidFill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lt1"/>
                </a:solidFill>
              </a:rPr>
              <a:t>Increased DNA damage</a:t>
            </a:r>
            <a:r>
              <a:rPr lang="en" sz="1800" dirty="0">
                <a:solidFill>
                  <a:schemeClr val="lt1"/>
                </a:solidFill>
              </a:rPr>
              <a:t> in ABCA7 </a:t>
            </a:r>
            <a:r>
              <a:rPr lang="en" sz="1800" dirty="0" err="1">
                <a:solidFill>
                  <a:schemeClr val="lt1"/>
                </a:solidFill>
              </a:rPr>
              <a:t>LoF</a:t>
            </a:r>
            <a:r>
              <a:rPr lang="en" sz="1800" dirty="0">
                <a:solidFill>
                  <a:schemeClr val="lt1"/>
                </a:solidFill>
              </a:rPr>
              <a:t> human brain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52300" y="4786275"/>
            <a:ext cx="3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Jenny Pao &amp; Suella Menchaca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3A969B-8186-9C44-A0B7-2A5425A80E94}"/>
              </a:ext>
            </a:extLst>
          </p:cNvPr>
          <p:cNvGrpSpPr/>
          <p:nvPr/>
        </p:nvGrpSpPr>
        <p:grpSpPr>
          <a:xfrm>
            <a:off x="955627" y="543338"/>
            <a:ext cx="4036203" cy="1943750"/>
            <a:chOff x="116029" y="710938"/>
            <a:chExt cx="5696264" cy="2743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01A963-6164-0A42-BAC8-882FDC925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14397" t="27778" r="41159" b="27777"/>
            <a:stretch/>
          </p:blipFill>
          <p:spPr>
            <a:xfrm>
              <a:off x="134879" y="710938"/>
              <a:ext cx="2743200" cy="2743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2EFD6F-0698-9C43-A106-5D3AA9D1E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6560" t="16714" r="48995" b="38842"/>
            <a:stretch/>
          </p:blipFill>
          <p:spPr>
            <a:xfrm>
              <a:off x="3069093" y="710938"/>
              <a:ext cx="2743200" cy="27432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95EDD7-F729-3F4E-974A-CAF6B4082D5D}"/>
                </a:ext>
              </a:extLst>
            </p:cNvPr>
            <p:cNvSpPr txBox="1"/>
            <p:nvPr/>
          </p:nvSpPr>
          <p:spPr>
            <a:xfrm>
              <a:off x="116029" y="721922"/>
              <a:ext cx="1720343" cy="434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n-lt"/>
                </a:rPr>
                <a:t>Individual #1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C39470-5FBC-3F4C-9CF7-F9EBDCB0D3F5}"/>
                </a:ext>
              </a:extLst>
            </p:cNvPr>
            <p:cNvSpPr txBox="1"/>
            <p:nvPr/>
          </p:nvSpPr>
          <p:spPr>
            <a:xfrm>
              <a:off x="3069093" y="721922"/>
              <a:ext cx="1720343" cy="434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n-lt"/>
                </a:rPr>
                <a:t>Individual #2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C0D27D-1416-7B41-A76D-7B88B23A305F}"/>
              </a:ext>
            </a:extLst>
          </p:cNvPr>
          <p:cNvGrpSpPr/>
          <p:nvPr/>
        </p:nvGrpSpPr>
        <p:grpSpPr>
          <a:xfrm>
            <a:off x="955627" y="2653052"/>
            <a:ext cx="4025996" cy="1943750"/>
            <a:chOff x="6170693" y="2271015"/>
            <a:chExt cx="5716707" cy="276002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B695E1B-EB3D-6E48-BF1B-3B4687B6B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11844" t="50506" r="43712" b="5050"/>
            <a:stretch/>
          </p:blipFill>
          <p:spPr>
            <a:xfrm>
              <a:off x="6209987" y="2287840"/>
              <a:ext cx="2743197" cy="27432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9E70357-C20D-C04C-9927-7983ECDD8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23689" t="33807" r="31867" b="21749"/>
            <a:stretch/>
          </p:blipFill>
          <p:spPr>
            <a:xfrm>
              <a:off x="9144203" y="2284160"/>
              <a:ext cx="2743197" cy="2743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CBB50B-1AAA-624D-89B0-5EAD323E166A}"/>
                </a:ext>
              </a:extLst>
            </p:cNvPr>
            <p:cNvSpPr txBox="1"/>
            <p:nvPr/>
          </p:nvSpPr>
          <p:spPr>
            <a:xfrm>
              <a:off x="6170693" y="2271015"/>
              <a:ext cx="1689382" cy="437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n-lt"/>
                </a:rPr>
                <a:t>Individual #1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DD63D5-45E9-2C4C-97B6-111422592462}"/>
                </a:ext>
              </a:extLst>
            </p:cNvPr>
            <p:cNvSpPr txBox="1"/>
            <p:nvPr/>
          </p:nvSpPr>
          <p:spPr>
            <a:xfrm>
              <a:off x="9123757" y="2271015"/>
              <a:ext cx="1689382" cy="437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n-lt"/>
                </a:rPr>
                <a:t>Individual #2</a:t>
              </a:r>
            </a:p>
          </p:txBody>
        </p:sp>
      </p:grpSp>
      <p:sp>
        <p:nvSpPr>
          <p:cNvPr id="28" name="Google Shape;416;p31">
            <a:extLst>
              <a:ext uri="{FF2B5EF4-FFF2-40B4-BE49-F238E27FC236}">
                <a16:creationId xmlns:a16="http://schemas.microsoft.com/office/drawing/2014/main" id="{85F2FF38-6187-E543-96AC-B7D6EF943405}"/>
              </a:ext>
            </a:extLst>
          </p:cNvPr>
          <p:cNvSpPr txBox="1"/>
          <p:nvPr/>
        </p:nvSpPr>
        <p:spPr>
          <a:xfrm rot="16200000">
            <a:off x="8751" y="1303420"/>
            <a:ext cx="1579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Control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" name="Google Shape;416;p31">
            <a:extLst>
              <a:ext uri="{FF2B5EF4-FFF2-40B4-BE49-F238E27FC236}">
                <a16:creationId xmlns:a16="http://schemas.microsoft.com/office/drawing/2014/main" id="{0B821E3A-BE50-F744-BB43-3A0C37D43D65}"/>
              </a:ext>
            </a:extLst>
          </p:cNvPr>
          <p:cNvSpPr txBox="1"/>
          <p:nvPr/>
        </p:nvSpPr>
        <p:spPr>
          <a:xfrm rot="16200000">
            <a:off x="8751" y="3470152"/>
            <a:ext cx="1579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ABCA7 </a:t>
            </a:r>
            <a:r>
              <a:rPr lang="en" dirty="0" err="1">
                <a:solidFill>
                  <a:schemeClr val="lt1"/>
                </a:solidFill>
              </a:rPr>
              <a:t>LoF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5173" y="-9600"/>
            <a:ext cx="6658330" cy="51465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1"/>
          <p:cNvSpPr/>
          <p:nvPr/>
        </p:nvSpPr>
        <p:spPr>
          <a:xfrm>
            <a:off x="5766338" y="1352375"/>
            <a:ext cx="1420800" cy="14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"/>
          <p:cNvSpPr/>
          <p:nvPr/>
        </p:nvSpPr>
        <p:spPr>
          <a:xfrm>
            <a:off x="6961738" y="1273650"/>
            <a:ext cx="483900" cy="2186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1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lt1"/>
                </a:solidFill>
              </a:rPr>
              <a:t>Increased nuclear localization of NFKB</a:t>
            </a:r>
            <a:r>
              <a:rPr lang="en" sz="1800" dirty="0">
                <a:solidFill>
                  <a:schemeClr val="lt1"/>
                </a:solidFill>
              </a:rPr>
              <a:t> in ABCA7 </a:t>
            </a:r>
            <a:r>
              <a:rPr lang="en" sz="1800" dirty="0" err="1">
                <a:solidFill>
                  <a:schemeClr val="lt1"/>
                </a:solidFill>
              </a:rPr>
              <a:t>LoF</a:t>
            </a:r>
            <a:r>
              <a:rPr lang="en" sz="1800" dirty="0">
                <a:solidFill>
                  <a:schemeClr val="lt1"/>
                </a:solidFill>
              </a:rPr>
              <a:t> human brain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52300" y="4786275"/>
            <a:ext cx="3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</a:rPr>
              <a:t>Maeve Bonner</a:t>
            </a:r>
            <a:endParaRPr sz="1200" dirty="0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3FFA12A-BF51-1348-AF79-43F8AE4C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73"/>
          <a:stretch/>
        </p:blipFill>
        <p:spPr>
          <a:xfrm>
            <a:off x="-268749" y="956983"/>
            <a:ext cx="6083087" cy="3051385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AD7FBD-FB94-104D-8F26-1D4124EE0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706" y="1135132"/>
            <a:ext cx="1895094" cy="2784150"/>
          </a:xfrm>
          <a:prstGeom prst="rect">
            <a:avLst/>
          </a:prstGeom>
        </p:spPr>
      </p:pic>
      <p:sp>
        <p:nvSpPr>
          <p:cNvPr id="24" name="Google Shape;502;p37">
            <a:extLst>
              <a:ext uri="{FF2B5EF4-FFF2-40B4-BE49-F238E27FC236}">
                <a16:creationId xmlns:a16="http://schemas.microsoft.com/office/drawing/2014/main" id="{61E89CB0-DDED-C840-8A16-67F9679ECF6C}"/>
              </a:ext>
            </a:extLst>
          </p:cNvPr>
          <p:cNvSpPr txBox="1"/>
          <p:nvPr/>
        </p:nvSpPr>
        <p:spPr>
          <a:xfrm>
            <a:off x="5375426" y="4490651"/>
            <a:ext cx="4484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u="sng" dirty="0">
                <a:solidFill>
                  <a:schemeClr val="lt1"/>
                </a:solidFill>
              </a:rPr>
              <a:t>See also for DNA damage &amp; inflammatory signaling in neurons:</a:t>
            </a:r>
            <a:endParaRPr sz="1000" i="1" u="sng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>
                <a:solidFill>
                  <a:schemeClr val="lt1"/>
                </a:solidFill>
              </a:rPr>
              <a:t>Welch et al, SCIENCE ADVANCES, 2022, Vol 8, Issue 39DOI: 10.1126/sciadv.abo4662</a:t>
            </a:r>
            <a:endParaRPr sz="1000" i="1" dirty="0">
              <a:solidFill>
                <a:schemeClr val="lt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E19245-CD2B-C647-971D-A674B5C2B687}"/>
              </a:ext>
            </a:extLst>
          </p:cNvPr>
          <p:cNvGrpSpPr/>
          <p:nvPr/>
        </p:nvGrpSpPr>
        <p:grpSpPr>
          <a:xfrm>
            <a:off x="52300" y="938359"/>
            <a:ext cx="8577788" cy="3248158"/>
            <a:chOff x="52300" y="938359"/>
            <a:chExt cx="8577788" cy="3248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B84177-6F67-894E-A05F-4B31B94A23D0}"/>
                </a:ext>
              </a:extLst>
            </p:cNvPr>
            <p:cNvSpPr/>
            <p:nvPr/>
          </p:nvSpPr>
          <p:spPr>
            <a:xfrm>
              <a:off x="52300" y="938359"/>
              <a:ext cx="7565176" cy="324815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Text&#10;&#10;Description automatically generated">
              <a:extLst>
                <a:ext uri="{FF2B5EF4-FFF2-40B4-BE49-F238E27FC236}">
                  <a16:creationId xmlns:a16="http://schemas.microsoft.com/office/drawing/2014/main" id="{C22A4BE4-19D9-F24D-B690-D222F044C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0728" y="1959245"/>
              <a:ext cx="3967389" cy="1206385"/>
            </a:xfrm>
            <a:prstGeom prst="rect">
              <a:avLst/>
            </a:prstGeom>
          </p:spPr>
        </p:pic>
        <p:sp>
          <p:nvSpPr>
            <p:cNvPr id="16" name="Google Shape;502;p37">
              <a:extLst>
                <a:ext uri="{FF2B5EF4-FFF2-40B4-BE49-F238E27FC236}">
                  <a16:creationId xmlns:a16="http://schemas.microsoft.com/office/drawing/2014/main" id="{8F3DFD2B-00D1-314E-BE29-EDCA04879A25}"/>
                </a:ext>
              </a:extLst>
            </p:cNvPr>
            <p:cNvSpPr txBox="1"/>
            <p:nvPr/>
          </p:nvSpPr>
          <p:spPr>
            <a:xfrm>
              <a:off x="4145988" y="3079213"/>
              <a:ext cx="4484100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1" dirty="0">
                  <a:solidFill>
                    <a:schemeClr val="lt1"/>
                  </a:solidFill>
                </a:rPr>
                <a:t>Normalized enrichment score</a:t>
              </a:r>
              <a:endParaRPr sz="1000" i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0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842100" y="1861750"/>
            <a:ext cx="7459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Disclosure: </a:t>
            </a:r>
            <a:endParaRPr u="sng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Patent application for cyclodextrin and analogues as an Alzheimer’s disease therapeutic (</a:t>
            </a:r>
            <a:r>
              <a:rPr lang="en" sz="1200">
                <a:solidFill>
                  <a:schemeClr val="lt1"/>
                </a:solidFill>
              </a:rPr>
              <a:t>Provisional Patent Application No. 63/160,877)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300" y="4600602"/>
            <a:ext cx="2755874" cy="4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974" y="4619825"/>
            <a:ext cx="1657999" cy="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2485173" y="-9600"/>
            <a:ext cx="6658330" cy="51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/>
          <p:cNvPicPr preferRelativeResize="0"/>
          <p:nvPr/>
        </p:nvPicPr>
        <p:blipFill rotWithShape="1">
          <a:blip r:embed="rId4">
            <a:alphaModFix/>
          </a:blip>
          <a:srcRect r="43664"/>
          <a:stretch/>
        </p:blipFill>
        <p:spPr>
          <a:xfrm>
            <a:off x="2485173" y="-9600"/>
            <a:ext cx="3751035" cy="514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000" y="1731675"/>
            <a:ext cx="3330600" cy="3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2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lt1"/>
                </a:solidFill>
              </a:rPr>
              <a:t>Changes to lipid metabolism genes</a:t>
            </a:r>
            <a:r>
              <a:rPr lang="en" sz="1800" dirty="0">
                <a:solidFill>
                  <a:schemeClr val="lt1"/>
                </a:solidFill>
              </a:rPr>
              <a:t> in ABCA7 </a:t>
            </a:r>
            <a:r>
              <a:rPr lang="en" sz="1800" dirty="0" err="1">
                <a:solidFill>
                  <a:schemeClr val="lt1"/>
                </a:solidFill>
              </a:rPr>
              <a:t>LoF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E0593-0DF1-4A46-9B58-44FD32CEA43A}"/>
              </a:ext>
            </a:extLst>
          </p:cNvPr>
          <p:cNvSpPr txBox="1"/>
          <p:nvPr/>
        </p:nvSpPr>
        <p:spPr>
          <a:xfrm>
            <a:off x="3803178" y="3788032"/>
            <a:ext cx="4610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1" dirty="0">
                <a:solidFill>
                  <a:srgbClr val="7DF680"/>
                </a:solidFill>
                <a:effectLst/>
                <a:latin typeface="+mn-lt"/>
              </a:rPr>
              <a:t>Sphingolipid Metabolism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"/>
          <p:cNvSpPr txBox="1"/>
          <p:nvPr/>
        </p:nvSpPr>
        <p:spPr>
          <a:xfrm>
            <a:off x="726400" y="2153550"/>
            <a:ext cx="173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 into PLs/choline etc</a:t>
            </a:r>
            <a:endParaRPr/>
          </a:p>
        </p:txBody>
      </p:sp>
      <p:pic>
        <p:nvPicPr>
          <p:cNvPr id="479" name="Google Shape;479;p36"/>
          <p:cNvPicPr preferRelativeResize="0"/>
          <p:nvPr/>
        </p:nvPicPr>
        <p:blipFill rotWithShape="1">
          <a:blip r:embed="rId3">
            <a:alphaModFix/>
          </a:blip>
          <a:srcRect r="53853" b="61982"/>
          <a:stretch/>
        </p:blipFill>
        <p:spPr>
          <a:xfrm>
            <a:off x="1005313" y="1676100"/>
            <a:ext cx="3286784" cy="18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6"/>
          <p:cNvSpPr txBox="1"/>
          <p:nvPr/>
        </p:nvSpPr>
        <p:spPr>
          <a:xfrm>
            <a:off x="52300" y="4786275"/>
            <a:ext cx="34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Shannon Wright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-133800" y="51650"/>
            <a:ext cx="941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Is the lipidome altered in ABCA7 </a:t>
            </a:r>
            <a:r>
              <a:rPr lang="en" sz="1800" dirty="0" err="1">
                <a:solidFill>
                  <a:schemeClr val="lt1"/>
                </a:solidFill>
              </a:rPr>
              <a:t>LoF</a:t>
            </a:r>
            <a:r>
              <a:rPr lang="en" sz="1800" dirty="0">
                <a:solidFill>
                  <a:schemeClr val="lt1"/>
                </a:solidFill>
              </a:rPr>
              <a:t> brains?</a:t>
            </a:r>
            <a:endParaRPr sz="1800" dirty="0">
              <a:solidFill>
                <a:schemeClr val="lt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9B1C9-FEF8-4F4C-94EC-FCA51A796DD0}"/>
              </a:ext>
            </a:extLst>
          </p:cNvPr>
          <p:cNvGrpSpPr/>
          <p:nvPr/>
        </p:nvGrpSpPr>
        <p:grpSpPr>
          <a:xfrm>
            <a:off x="4207925" y="981125"/>
            <a:ext cx="3930750" cy="4140174"/>
            <a:chOff x="4207925" y="981125"/>
            <a:chExt cx="3930750" cy="4140174"/>
          </a:xfrm>
        </p:grpSpPr>
        <p:pic>
          <p:nvPicPr>
            <p:cNvPr id="480" name="Google Shape;480;p36"/>
            <p:cNvPicPr preferRelativeResize="0"/>
            <p:nvPr/>
          </p:nvPicPr>
          <p:blipFill rotWithShape="1">
            <a:blip r:embed="rId4">
              <a:alphaModFix/>
            </a:blip>
            <a:srcRect l="6646" b="7561"/>
            <a:stretch/>
          </p:blipFill>
          <p:spPr>
            <a:xfrm>
              <a:off x="4547675" y="981125"/>
              <a:ext cx="3591000" cy="3538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36"/>
            <p:cNvSpPr txBox="1"/>
            <p:nvPr/>
          </p:nvSpPr>
          <p:spPr>
            <a:xfrm rot="-5400000">
              <a:off x="3816275" y="2769400"/>
              <a:ext cx="118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Significance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482" name="Google Shape;482;p36"/>
            <p:cNvCxnSpPr/>
            <p:nvPr/>
          </p:nvCxnSpPr>
          <p:spPr>
            <a:xfrm rot="10800000">
              <a:off x="4408013" y="1686850"/>
              <a:ext cx="0" cy="690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3" name="Google Shape;483;p36"/>
            <p:cNvSpPr txBox="1"/>
            <p:nvPr/>
          </p:nvSpPr>
          <p:spPr>
            <a:xfrm>
              <a:off x="6619710" y="4519250"/>
              <a:ext cx="106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Up in LoF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84" name="Google Shape;484;p36"/>
            <p:cNvSpPr txBox="1"/>
            <p:nvPr/>
          </p:nvSpPr>
          <p:spPr>
            <a:xfrm>
              <a:off x="5272163" y="4519250"/>
              <a:ext cx="140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Down in LoF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485" name="Google Shape;485;p36"/>
            <p:cNvCxnSpPr/>
            <p:nvPr/>
          </p:nvCxnSpPr>
          <p:spPr>
            <a:xfrm rot="10800000">
              <a:off x="4685663" y="4721100"/>
              <a:ext cx="4902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6" name="Google Shape;486;p36"/>
            <p:cNvCxnSpPr/>
            <p:nvPr/>
          </p:nvCxnSpPr>
          <p:spPr>
            <a:xfrm>
              <a:off x="7648463" y="4721100"/>
              <a:ext cx="4902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" name="Google Shape;209;p24">
              <a:extLst>
                <a:ext uri="{FF2B5EF4-FFF2-40B4-BE49-F238E27FC236}">
                  <a16:creationId xmlns:a16="http://schemas.microsoft.com/office/drawing/2014/main" id="{2C913E34-3753-4141-A8A8-5694F7985ECF}"/>
                </a:ext>
              </a:extLst>
            </p:cNvPr>
            <p:cNvSpPr txBox="1"/>
            <p:nvPr/>
          </p:nvSpPr>
          <p:spPr>
            <a:xfrm>
              <a:off x="5820810" y="4751997"/>
              <a:ext cx="1860000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lt1"/>
                  </a:solidFill>
                </a:rPr>
                <a:t>log2(fold change)</a:t>
              </a:r>
              <a:endParaRPr sz="12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C7A100-C11D-144A-AECC-87710155C020}"/>
              </a:ext>
            </a:extLst>
          </p:cNvPr>
          <p:cNvGrpSpPr/>
          <p:nvPr/>
        </p:nvGrpSpPr>
        <p:grpSpPr>
          <a:xfrm>
            <a:off x="5820810" y="624249"/>
            <a:ext cx="2317853" cy="563879"/>
            <a:chOff x="5820810" y="624249"/>
            <a:chExt cx="2317853" cy="5638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75DB0A-5B7B-DA4B-8DCA-5E24B62534CD}"/>
                </a:ext>
              </a:extLst>
            </p:cNvPr>
            <p:cNvSpPr/>
            <p:nvPr/>
          </p:nvSpPr>
          <p:spPr>
            <a:xfrm>
              <a:off x="5820810" y="966618"/>
              <a:ext cx="665922" cy="221510"/>
            </a:xfrm>
            <a:prstGeom prst="rect">
              <a:avLst/>
            </a:prstGeom>
            <a:noFill/>
            <a:ln>
              <a:solidFill>
                <a:srgbClr val="11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CC433B-0A51-6E41-AE0D-5D024EDDB733}"/>
                </a:ext>
              </a:extLst>
            </p:cNvPr>
            <p:cNvSpPr txBox="1"/>
            <p:nvPr/>
          </p:nvSpPr>
          <p:spPr>
            <a:xfrm>
              <a:off x="6827657" y="624249"/>
              <a:ext cx="1311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1100FF"/>
                  </a:solidFill>
                </a:rPr>
                <a:t>cardiolipin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09FC45-F683-F04A-A2D1-A21B37FA9FF5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 flipV="1">
              <a:off x="6486732" y="808915"/>
              <a:ext cx="340925" cy="268458"/>
            </a:xfrm>
            <a:prstGeom prst="line">
              <a:avLst/>
            </a:prstGeom>
            <a:ln w="25400">
              <a:solidFill>
                <a:srgbClr val="11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C4FFD7-7DED-8948-BBC1-0A367DCBFA4B}"/>
              </a:ext>
            </a:extLst>
          </p:cNvPr>
          <p:cNvGrpSpPr/>
          <p:nvPr/>
        </p:nvGrpSpPr>
        <p:grpSpPr>
          <a:xfrm>
            <a:off x="5272163" y="1662968"/>
            <a:ext cx="3871837" cy="766676"/>
            <a:chOff x="5820810" y="421452"/>
            <a:chExt cx="3871837" cy="7666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EA0495F-91B6-F04B-BFFD-9B06A4AC7818}"/>
                </a:ext>
              </a:extLst>
            </p:cNvPr>
            <p:cNvSpPr/>
            <p:nvPr/>
          </p:nvSpPr>
          <p:spPr>
            <a:xfrm>
              <a:off x="5820810" y="966618"/>
              <a:ext cx="665922" cy="221510"/>
            </a:xfrm>
            <a:prstGeom prst="rect">
              <a:avLst/>
            </a:prstGeom>
            <a:noFill/>
            <a:ln>
              <a:solidFill>
                <a:srgbClr val="11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394E4F-FB4B-F24B-86AC-699F8E972A5D}"/>
                </a:ext>
              </a:extLst>
            </p:cNvPr>
            <p:cNvSpPr txBox="1"/>
            <p:nvPr/>
          </p:nvSpPr>
          <p:spPr>
            <a:xfrm>
              <a:off x="8031806" y="421452"/>
              <a:ext cx="16608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1100FF"/>
                  </a:solidFill>
                </a:rPr>
                <a:t>phosphatidyl-choline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AF5A31-ADFB-CC47-9112-043311284073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 flipV="1">
              <a:off x="6486732" y="744618"/>
              <a:ext cx="1545074" cy="332755"/>
            </a:xfrm>
            <a:prstGeom prst="line">
              <a:avLst/>
            </a:prstGeom>
            <a:ln w="25400">
              <a:solidFill>
                <a:srgbClr val="11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643583-99FF-FB4E-8D6E-C3BD34A055AD}"/>
              </a:ext>
            </a:extLst>
          </p:cNvPr>
          <p:cNvGrpSpPr/>
          <p:nvPr/>
        </p:nvGrpSpPr>
        <p:grpSpPr>
          <a:xfrm>
            <a:off x="6600940" y="1133062"/>
            <a:ext cx="2543059" cy="563879"/>
            <a:chOff x="5820810" y="624249"/>
            <a:chExt cx="2543059" cy="56387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228B3B-B329-C249-810B-850B082885A5}"/>
                </a:ext>
              </a:extLst>
            </p:cNvPr>
            <p:cNvSpPr/>
            <p:nvPr/>
          </p:nvSpPr>
          <p:spPr>
            <a:xfrm>
              <a:off x="5820810" y="966618"/>
              <a:ext cx="665922" cy="2215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EE194-C569-0047-AF18-405EAA4F807A}"/>
                </a:ext>
              </a:extLst>
            </p:cNvPr>
            <p:cNvSpPr txBox="1"/>
            <p:nvPr/>
          </p:nvSpPr>
          <p:spPr>
            <a:xfrm>
              <a:off x="6827656" y="624249"/>
              <a:ext cx="1536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solidFill>
                    <a:srgbClr val="FF0000"/>
                  </a:solidFill>
                </a:rPr>
                <a:t>sphingolipid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8C0ACBA-017D-BD4B-A501-BAC7FCF8AFF7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6486732" y="808915"/>
              <a:ext cx="340924" cy="26845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How do these perturbations causally relate to one another?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433" name="Google Shape;433;p33"/>
          <p:cNvPicPr preferRelativeResize="0"/>
          <p:nvPr/>
        </p:nvPicPr>
        <p:blipFill rotWithShape="1">
          <a:blip r:embed="rId3">
            <a:alphaModFix/>
          </a:blip>
          <a:srcRect r="45289" b="45972"/>
          <a:stretch/>
        </p:blipFill>
        <p:spPr>
          <a:xfrm>
            <a:off x="2485175" y="-9600"/>
            <a:ext cx="3642798" cy="27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3"/>
          <p:cNvPicPr preferRelativeResize="0"/>
          <p:nvPr/>
        </p:nvPicPr>
        <p:blipFill rotWithShape="1">
          <a:blip r:embed="rId4">
            <a:alphaModFix/>
          </a:blip>
          <a:srcRect l="57502" t="21304" b="23686"/>
          <a:stretch/>
        </p:blipFill>
        <p:spPr>
          <a:xfrm>
            <a:off x="6313950" y="1086825"/>
            <a:ext cx="2829548" cy="28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3"/>
          <p:cNvPicPr preferRelativeResize="0"/>
          <p:nvPr/>
        </p:nvPicPr>
        <p:blipFill rotWithShape="1">
          <a:blip r:embed="rId5">
            <a:alphaModFix/>
          </a:blip>
          <a:srcRect t="50614"/>
          <a:stretch/>
        </p:blipFill>
        <p:spPr>
          <a:xfrm>
            <a:off x="2485175" y="2595325"/>
            <a:ext cx="6658324" cy="25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3"/>
          <p:cNvPicPr preferRelativeResize="0"/>
          <p:nvPr/>
        </p:nvPicPr>
        <p:blipFill rotWithShape="1">
          <a:blip r:embed="rId6">
            <a:alphaModFix/>
          </a:blip>
          <a:srcRect l="21650" t="8560" r="53645" b="77696"/>
          <a:stretch/>
        </p:blipFill>
        <p:spPr>
          <a:xfrm rot="17108335" flipH="1">
            <a:off x="4297924" y="2263033"/>
            <a:ext cx="1464072" cy="57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/>
          <p:cNvPicPr preferRelativeResize="0"/>
          <p:nvPr/>
        </p:nvPicPr>
        <p:blipFill rotWithShape="1">
          <a:blip r:embed="rId6">
            <a:alphaModFix/>
          </a:blip>
          <a:srcRect l="21650" t="8560" r="53645" b="77696"/>
          <a:stretch/>
        </p:blipFill>
        <p:spPr>
          <a:xfrm rot="11984095" flipH="1">
            <a:off x="5581912" y="3392088"/>
            <a:ext cx="1464074" cy="570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A3BCD1-20EB-084B-A0BC-C1E38A359193}"/>
              </a:ext>
            </a:extLst>
          </p:cNvPr>
          <p:cNvGrpSpPr/>
          <p:nvPr/>
        </p:nvGrpSpPr>
        <p:grpSpPr>
          <a:xfrm>
            <a:off x="1096900" y="1845600"/>
            <a:ext cx="3322923" cy="1700276"/>
            <a:chOff x="1096900" y="1845600"/>
            <a:chExt cx="3322923" cy="1700276"/>
          </a:xfrm>
        </p:grpSpPr>
        <p:pic>
          <p:nvPicPr>
            <p:cNvPr id="438" name="Google Shape;438;p33"/>
            <p:cNvPicPr preferRelativeResize="0"/>
            <p:nvPr/>
          </p:nvPicPr>
          <p:blipFill rotWithShape="1">
            <a:blip r:embed="rId7">
              <a:alphaModFix/>
            </a:blip>
            <a:srcRect l="6905" t="43341" r="62716" b="25875"/>
            <a:stretch/>
          </p:blipFill>
          <p:spPr>
            <a:xfrm>
              <a:off x="1096900" y="1845600"/>
              <a:ext cx="2396375" cy="1700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3"/>
            <p:cNvPicPr preferRelativeResize="0"/>
            <p:nvPr/>
          </p:nvPicPr>
          <p:blipFill rotWithShape="1">
            <a:blip r:embed="rId6">
              <a:alphaModFix/>
            </a:blip>
            <a:srcRect l="21650" t="8560" r="53645" b="77696"/>
            <a:stretch/>
          </p:blipFill>
          <p:spPr>
            <a:xfrm rot="9722755" flipH="1">
              <a:off x="2955750" y="2217194"/>
              <a:ext cx="1464073" cy="5702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0" name="Google Shape;440;p33"/>
          <p:cNvPicPr preferRelativeResize="0"/>
          <p:nvPr/>
        </p:nvPicPr>
        <p:blipFill rotWithShape="1">
          <a:blip r:embed="rId6">
            <a:alphaModFix/>
          </a:blip>
          <a:srcRect l="21650" t="8560" r="53645" b="77696"/>
          <a:stretch/>
        </p:blipFill>
        <p:spPr>
          <a:xfrm rot="2418318" flipH="1">
            <a:off x="5804718" y="1605225"/>
            <a:ext cx="1464075" cy="57028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2;p33">
            <a:extLst>
              <a:ext uri="{FF2B5EF4-FFF2-40B4-BE49-F238E27FC236}">
                <a16:creationId xmlns:a16="http://schemas.microsoft.com/office/drawing/2014/main" id="{9A2BD784-E190-5D49-9F7C-819B48762C2D}"/>
              </a:ext>
            </a:extLst>
          </p:cNvPr>
          <p:cNvSpPr txBox="1"/>
          <p:nvPr/>
        </p:nvSpPr>
        <p:spPr>
          <a:xfrm>
            <a:off x="5771299" y="2334674"/>
            <a:ext cx="76545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</a:rPr>
              <a:t>?</a:t>
            </a:r>
            <a:endParaRPr sz="3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825" y="1760975"/>
            <a:ext cx="2003499" cy="1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 rotWithShape="1">
          <a:blip r:embed="rId4">
            <a:alphaModFix/>
          </a:blip>
          <a:srcRect l="38125" t="30074" r="6913" b="28448"/>
          <a:stretch/>
        </p:blipFill>
        <p:spPr>
          <a:xfrm>
            <a:off x="114300" y="1227100"/>
            <a:ext cx="4329523" cy="22877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34"/>
          <p:cNvSpPr txBox="1"/>
          <p:nvPr/>
        </p:nvSpPr>
        <p:spPr>
          <a:xfrm>
            <a:off x="4512700" y="1333300"/>
            <a:ext cx="144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CRISPRi target</a:t>
            </a:r>
            <a:endParaRPr u="sng">
              <a:solidFill>
                <a:schemeClr val="lt1"/>
              </a:solidFill>
            </a:endParaRPr>
          </a:p>
        </p:txBody>
      </p:sp>
      <p:pic>
        <p:nvPicPr>
          <p:cNvPr id="448" name="Google Shape;448;p34"/>
          <p:cNvPicPr preferRelativeResize="0"/>
          <p:nvPr/>
        </p:nvPicPr>
        <p:blipFill rotWithShape="1">
          <a:blip r:embed="rId5">
            <a:alphaModFix/>
          </a:blip>
          <a:srcRect l="19656" t="22755" r="63791" b="68297"/>
          <a:stretch/>
        </p:blipFill>
        <p:spPr>
          <a:xfrm rot="2865035">
            <a:off x="6864412" y="1706687"/>
            <a:ext cx="975783" cy="36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 rotWithShape="1">
          <a:blip r:embed="rId5">
            <a:alphaModFix/>
          </a:blip>
          <a:srcRect l="19656" t="22755" r="63791" b="68297"/>
          <a:stretch/>
        </p:blipFill>
        <p:spPr>
          <a:xfrm rot="6300013">
            <a:off x="7425287" y="1610487"/>
            <a:ext cx="975780" cy="36930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/>
        </p:nvSpPr>
        <p:spPr>
          <a:xfrm>
            <a:off x="6215625" y="1333288"/>
            <a:ext cx="160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ABCA7 </a:t>
            </a:r>
            <a:r>
              <a:rPr lang="en" dirty="0" err="1">
                <a:solidFill>
                  <a:schemeClr val="lt1"/>
                </a:solidFill>
              </a:rPr>
              <a:t>LoF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51" name="Google Shape;451;p34"/>
          <p:cNvSpPr txBox="1"/>
          <p:nvPr/>
        </p:nvSpPr>
        <p:spPr>
          <a:xfrm>
            <a:off x="7542600" y="1333288"/>
            <a:ext cx="160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CRISPRi target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2" name="Google Shape;452;p34"/>
          <p:cNvPicPr preferRelativeResize="0"/>
          <p:nvPr/>
        </p:nvPicPr>
        <p:blipFill rotWithShape="1">
          <a:blip r:embed="rId6">
            <a:alphaModFix/>
          </a:blip>
          <a:srcRect l="14290" t="16454" r="26947" b="13256"/>
          <a:stretch/>
        </p:blipFill>
        <p:spPr>
          <a:xfrm>
            <a:off x="6887571" y="2213380"/>
            <a:ext cx="1530291" cy="146408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4"/>
          <p:cNvSpPr txBox="1"/>
          <p:nvPr/>
        </p:nvSpPr>
        <p:spPr>
          <a:xfrm>
            <a:off x="52300" y="3625775"/>
            <a:ext cx="5617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CRISPRi data source: Tian </a:t>
            </a:r>
            <a:r>
              <a:rPr lang="en" sz="1000" i="1">
                <a:solidFill>
                  <a:schemeClr val="lt1"/>
                </a:solidFill>
              </a:rPr>
              <a:t>et al Nat Neurosci</a:t>
            </a:r>
            <a:r>
              <a:rPr lang="en" sz="1000">
                <a:solidFill>
                  <a:schemeClr val="lt1"/>
                </a:solidFill>
              </a:rPr>
              <a:t> 24, 1020–1034 (2021). 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Available through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www.crisprbrain.org</a:t>
            </a:r>
            <a:r>
              <a:rPr lang="en" sz="1000">
                <a:solidFill>
                  <a:schemeClr val="lt1"/>
                </a:solidFill>
              </a:rPr>
              <a:t> ; Glutamatergic Neuron-RNA-Seq-CRISPRi-2020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How do these perturbations relate to one another?</a:t>
            </a:r>
            <a:endParaRPr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/>
      <p:bldP spid="450" grpId="0"/>
      <p:bldP spid="4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63" y="1546101"/>
            <a:ext cx="2572351" cy="240807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5"/>
          <p:cNvSpPr txBox="1"/>
          <p:nvPr/>
        </p:nvSpPr>
        <p:spPr>
          <a:xfrm rot="-5400000">
            <a:off x="-582012" y="2316199"/>
            <a:ext cx="16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CRISPRi targets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3" name="Google Shape;463;p35"/>
          <p:cNvPicPr preferRelativeResize="0"/>
          <p:nvPr/>
        </p:nvPicPr>
        <p:blipFill rotWithShape="1">
          <a:blip r:embed="rId4">
            <a:alphaModFix/>
          </a:blip>
          <a:srcRect l="19656" t="22755" r="63791" b="68297"/>
          <a:stretch/>
        </p:blipFill>
        <p:spPr>
          <a:xfrm>
            <a:off x="2073250" y="2185388"/>
            <a:ext cx="1141105" cy="45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358" y="1420235"/>
            <a:ext cx="2986417" cy="25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5"/>
          <p:cNvPicPr preferRelativeResize="0"/>
          <p:nvPr/>
        </p:nvPicPr>
        <p:blipFill rotWithShape="1">
          <a:blip r:embed="rId4">
            <a:alphaModFix/>
          </a:blip>
          <a:srcRect l="19656" t="22755" r="63791" b="68297"/>
          <a:stretch/>
        </p:blipFill>
        <p:spPr>
          <a:xfrm>
            <a:off x="5914013" y="2290944"/>
            <a:ext cx="1141105" cy="45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/>
          <p:cNvPicPr preferRelativeResize="0"/>
          <p:nvPr/>
        </p:nvPicPr>
        <p:blipFill rotWithShape="1">
          <a:blip r:embed="rId6">
            <a:alphaModFix/>
          </a:blip>
          <a:srcRect t="55380" r="72075" b="17662"/>
          <a:stretch/>
        </p:blipFill>
        <p:spPr>
          <a:xfrm>
            <a:off x="6496275" y="1487674"/>
            <a:ext cx="2572349" cy="229667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 txBox="1"/>
          <p:nvPr/>
        </p:nvSpPr>
        <p:spPr>
          <a:xfrm>
            <a:off x="-133800" y="51650"/>
            <a:ext cx="941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</a:rPr>
              <a:t>Fatty acid elongase knock-down mimics</a:t>
            </a:r>
            <a:r>
              <a:rPr lang="en" sz="1800">
                <a:solidFill>
                  <a:schemeClr val="lt1"/>
                </a:solidFill>
              </a:rPr>
              <a:t> transcriptional effects of ABCA7 LoF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-114637" y="906775"/>
            <a:ext cx="675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Transcriptional Overlap between ABCA7 LoF (Ex, brain) and ELOVL5 (NGN2)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469" name="Google Shape;469;p35"/>
          <p:cNvCxnSpPr/>
          <p:nvPr/>
        </p:nvCxnSpPr>
        <p:spPr>
          <a:xfrm>
            <a:off x="388013" y="2450675"/>
            <a:ext cx="7233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35"/>
          <p:cNvSpPr txBox="1"/>
          <p:nvPr/>
        </p:nvSpPr>
        <p:spPr>
          <a:xfrm>
            <a:off x="6461863" y="899125"/>
            <a:ext cx="2497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lt1"/>
                </a:solidFill>
              </a:rPr>
              <a:t>mitochondrial gene clusters</a:t>
            </a:r>
            <a:endParaRPr sz="1300" dirty="0">
              <a:solidFill>
                <a:schemeClr val="lt1"/>
              </a:solidFill>
            </a:endParaRPr>
          </a:p>
        </p:txBody>
      </p:sp>
      <p:cxnSp>
        <p:nvCxnSpPr>
          <p:cNvPr id="471" name="Google Shape;471;p35"/>
          <p:cNvCxnSpPr/>
          <p:nvPr/>
        </p:nvCxnSpPr>
        <p:spPr>
          <a:xfrm>
            <a:off x="388013" y="1304775"/>
            <a:ext cx="574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35"/>
          <p:cNvCxnSpPr/>
          <p:nvPr/>
        </p:nvCxnSpPr>
        <p:spPr>
          <a:xfrm>
            <a:off x="6716900" y="1281550"/>
            <a:ext cx="1994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92DCFBB-DBB3-ED4F-BE02-7BB897C23F71}"/>
              </a:ext>
            </a:extLst>
          </p:cNvPr>
          <p:cNvGrpSpPr/>
          <p:nvPr/>
        </p:nvGrpSpPr>
        <p:grpSpPr>
          <a:xfrm>
            <a:off x="116858" y="1038942"/>
            <a:ext cx="3827854" cy="1163323"/>
            <a:chOff x="116858" y="1038942"/>
            <a:chExt cx="3827854" cy="1163323"/>
          </a:xfrm>
        </p:grpSpPr>
        <p:pic>
          <p:nvPicPr>
            <p:cNvPr id="15" name="Google Shape;201;p24">
              <a:extLst>
                <a:ext uri="{FF2B5EF4-FFF2-40B4-BE49-F238E27FC236}">
                  <a16:creationId xmlns:a16="http://schemas.microsoft.com/office/drawing/2014/main" id="{06BC131A-9EED-EC48-8A2D-945435C1A14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49450"/>
            <a:stretch/>
          </p:blipFill>
          <p:spPr>
            <a:xfrm>
              <a:off x="1034994" y="1038942"/>
              <a:ext cx="1023191" cy="794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20;p20">
              <a:extLst>
                <a:ext uri="{FF2B5EF4-FFF2-40B4-BE49-F238E27FC236}">
                  <a16:creationId xmlns:a16="http://schemas.microsoft.com/office/drawing/2014/main" id="{BBBC5A91-9DB6-5247-BB6B-F0F9329EEC5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257" y="1044095"/>
              <a:ext cx="580757" cy="819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470;p35">
              <a:extLst>
                <a:ext uri="{FF2B5EF4-FFF2-40B4-BE49-F238E27FC236}">
                  <a16:creationId xmlns:a16="http://schemas.microsoft.com/office/drawing/2014/main" id="{A1CE30A4-4EF5-4243-8741-01BBEDD9273C}"/>
                </a:ext>
              </a:extLst>
            </p:cNvPr>
            <p:cNvSpPr txBox="1"/>
            <p:nvPr/>
          </p:nvSpPr>
          <p:spPr>
            <a:xfrm>
              <a:off x="116858" y="1832963"/>
              <a:ext cx="3827854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haploinsufficiency in neurons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43651A-ECC8-A440-BA0F-743BEB73D0C0}"/>
              </a:ext>
            </a:extLst>
          </p:cNvPr>
          <p:cNvGrpSpPr/>
          <p:nvPr/>
        </p:nvGrpSpPr>
        <p:grpSpPr>
          <a:xfrm>
            <a:off x="116858" y="2160474"/>
            <a:ext cx="3827854" cy="1695434"/>
            <a:chOff x="116858" y="2160474"/>
            <a:chExt cx="3827854" cy="1695434"/>
          </a:xfrm>
        </p:grpSpPr>
        <p:pic>
          <p:nvPicPr>
            <p:cNvPr id="14" name="Google Shape;135;p21">
              <a:extLst>
                <a:ext uri="{FF2B5EF4-FFF2-40B4-BE49-F238E27FC236}">
                  <a16:creationId xmlns:a16="http://schemas.microsoft.com/office/drawing/2014/main" id="{9983B06A-DF7F-7E4D-BA00-3B3F181CC6F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4290" t="16454" r="26947" b="13256"/>
            <a:stretch/>
          </p:blipFill>
          <p:spPr>
            <a:xfrm>
              <a:off x="299282" y="2160474"/>
              <a:ext cx="1109073" cy="1061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470;p35">
              <a:extLst>
                <a:ext uri="{FF2B5EF4-FFF2-40B4-BE49-F238E27FC236}">
                  <a16:creationId xmlns:a16="http://schemas.microsoft.com/office/drawing/2014/main" id="{38AB9433-CB96-2843-9F06-A6F02B2F8E1A}"/>
                </a:ext>
              </a:extLst>
            </p:cNvPr>
            <p:cNvSpPr txBox="1"/>
            <p:nvPr/>
          </p:nvSpPr>
          <p:spPr>
            <a:xfrm>
              <a:off x="116858" y="3117275"/>
              <a:ext cx="3827854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Lipid disruptions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Altered mitochondrial function</a:t>
              </a:r>
            </a:p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DNA damage </a:t>
              </a:r>
            </a:p>
          </p:txBody>
        </p:sp>
        <p:pic>
          <p:nvPicPr>
            <p:cNvPr id="18" name="Google Shape;480;p36">
              <a:extLst>
                <a:ext uri="{FF2B5EF4-FFF2-40B4-BE49-F238E27FC236}">
                  <a16:creationId xmlns:a16="http://schemas.microsoft.com/office/drawing/2014/main" id="{02FFFCDD-E274-AD46-82FF-B7D05D2E27D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6646" b="7561"/>
            <a:stretch/>
          </p:blipFill>
          <p:spPr>
            <a:xfrm>
              <a:off x="1466805" y="2249865"/>
              <a:ext cx="913141" cy="899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B18E9A-2B9F-814E-8A22-CE92A8D4827D}"/>
              </a:ext>
            </a:extLst>
          </p:cNvPr>
          <p:cNvGrpSpPr/>
          <p:nvPr/>
        </p:nvGrpSpPr>
        <p:grpSpPr>
          <a:xfrm>
            <a:off x="116858" y="3744009"/>
            <a:ext cx="3827854" cy="1192116"/>
            <a:chOff x="116858" y="3744009"/>
            <a:chExt cx="3827854" cy="1192116"/>
          </a:xfrm>
        </p:grpSpPr>
        <p:pic>
          <p:nvPicPr>
            <p:cNvPr id="20" name="Google Shape;461;p35">
              <a:extLst>
                <a:ext uri="{FF2B5EF4-FFF2-40B4-BE49-F238E27FC236}">
                  <a16:creationId xmlns:a16="http://schemas.microsoft.com/office/drawing/2014/main" id="{9001F8AF-E4A6-E646-872E-6763D10104E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9282" y="3890951"/>
              <a:ext cx="742892" cy="69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65;p35">
              <a:extLst>
                <a:ext uri="{FF2B5EF4-FFF2-40B4-BE49-F238E27FC236}">
                  <a16:creationId xmlns:a16="http://schemas.microsoft.com/office/drawing/2014/main" id="{01BD81D5-B779-6746-9EA0-49F193F259A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9656" t="22755" r="63791" b="68297"/>
            <a:stretch/>
          </p:blipFill>
          <p:spPr>
            <a:xfrm>
              <a:off x="850010" y="4046944"/>
              <a:ext cx="510567" cy="201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466;p35">
              <a:extLst>
                <a:ext uri="{FF2B5EF4-FFF2-40B4-BE49-F238E27FC236}">
                  <a16:creationId xmlns:a16="http://schemas.microsoft.com/office/drawing/2014/main" id="{0CA9030B-C6A1-EF4F-9AAE-606576C2EA0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55380" r="72075" b="17662"/>
            <a:stretch/>
          </p:blipFill>
          <p:spPr>
            <a:xfrm>
              <a:off x="1387887" y="3744009"/>
              <a:ext cx="986097" cy="880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470;p35">
              <a:extLst>
                <a:ext uri="{FF2B5EF4-FFF2-40B4-BE49-F238E27FC236}">
                  <a16:creationId xmlns:a16="http://schemas.microsoft.com/office/drawing/2014/main" id="{FE033B4B-7AC8-0B4C-98C0-E56443FB22AC}"/>
                </a:ext>
              </a:extLst>
            </p:cNvPr>
            <p:cNvSpPr txBox="1"/>
            <p:nvPr/>
          </p:nvSpPr>
          <p:spPr>
            <a:xfrm>
              <a:off x="116858" y="4566823"/>
              <a:ext cx="3827854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Lipid disruption upstream?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D17574-7399-F541-8DE0-ABE74EB73CEE}"/>
              </a:ext>
            </a:extLst>
          </p:cNvPr>
          <p:cNvGrpSpPr/>
          <p:nvPr/>
        </p:nvGrpSpPr>
        <p:grpSpPr>
          <a:xfrm>
            <a:off x="5559106" y="1962661"/>
            <a:ext cx="1993528" cy="978121"/>
            <a:chOff x="5559106" y="1962661"/>
            <a:chExt cx="1993528" cy="978121"/>
          </a:xfrm>
        </p:grpSpPr>
        <p:pic>
          <p:nvPicPr>
            <p:cNvPr id="6" name="Google Shape;439;p33">
              <a:extLst>
                <a:ext uri="{FF2B5EF4-FFF2-40B4-BE49-F238E27FC236}">
                  <a16:creationId xmlns:a16="http://schemas.microsoft.com/office/drawing/2014/main" id="{66ABD903-3930-0C40-93A7-1B8F04ECC615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650" t="8560" r="53645" b="77696"/>
            <a:stretch/>
          </p:blipFill>
          <p:spPr>
            <a:xfrm rot="11877245" flipH="1" flipV="1">
              <a:off x="5559106" y="1962661"/>
              <a:ext cx="1464073" cy="57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470;p35">
              <a:extLst>
                <a:ext uri="{FF2B5EF4-FFF2-40B4-BE49-F238E27FC236}">
                  <a16:creationId xmlns:a16="http://schemas.microsoft.com/office/drawing/2014/main" id="{D7EFE5D6-4942-FA47-85A7-97D4B9373575}"/>
                </a:ext>
              </a:extLst>
            </p:cNvPr>
            <p:cNvSpPr txBox="1"/>
            <p:nvPr/>
          </p:nvSpPr>
          <p:spPr>
            <a:xfrm>
              <a:off x="6006765" y="2556092"/>
              <a:ext cx="1545869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300" i="1" dirty="0">
                  <a:solidFill>
                    <a:schemeClr val="bg1"/>
                  </a:solidFill>
                </a:rPr>
                <a:t>DNA damage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D9428E-D769-4945-BF29-A03AAED63A03}"/>
              </a:ext>
            </a:extLst>
          </p:cNvPr>
          <p:cNvGrpSpPr/>
          <p:nvPr/>
        </p:nvGrpSpPr>
        <p:grpSpPr>
          <a:xfrm>
            <a:off x="3125045" y="1387572"/>
            <a:ext cx="1687494" cy="1096825"/>
            <a:chOff x="3125045" y="1387572"/>
            <a:chExt cx="1687494" cy="1096825"/>
          </a:xfrm>
        </p:grpSpPr>
        <p:pic>
          <p:nvPicPr>
            <p:cNvPr id="3" name="Google Shape;438;p33">
              <a:extLst>
                <a:ext uri="{FF2B5EF4-FFF2-40B4-BE49-F238E27FC236}">
                  <a16:creationId xmlns:a16="http://schemas.microsoft.com/office/drawing/2014/main" id="{9D0242DC-8626-3549-B081-92965FA143B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 l="6905" t="43341" r="62716" b="25875"/>
            <a:stretch/>
          </p:blipFill>
          <p:spPr>
            <a:xfrm>
              <a:off x="3266670" y="1387572"/>
              <a:ext cx="1545869" cy="109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Cross 3">
              <a:extLst>
                <a:ext uri="{FF2B5EF4-FFF2-40B4-BE49-F238E27FC236}">
                  <a16:creationId xmlns:a16="http://schemas.microsoft.com/office/drawing/2014/main" id="{A2BDBE1B-375E-D94A-82B3-B9AE60A1E51C}"/>
                </a:ext>
              </a:extLst>
            </p:cNvPr>
            <p:cNvSpPr/>
            <p:nvPr/>
          </p:nvSpPr>
          <p:spPr>
            <a:xfrm rot="2700000">
              <a:off x="3125045" y="1898679"/>
              <a:ext cx="283247" cy="283247"/>
            </a:xfrm>
            <a:prstGeom prst="plus">
              <a:avLst>
                <a:gd name="adj" fmla="val 44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BC3222-EBA7-9C42-B1BF-1D016D456865}"/>
              </a:ext>
            </a:extLst>
          </p:cNvPr>
          <p:cNvGrpSpPr/>
          <p:nvPr/>
        </p:nvGrpSpPr>
        <p:grpSpPr>
          <a:xfrm>
            <a:off x="4365494" y="1932511"/>
            <a:ext cx="2049165" cy="1343147"/>
            <a:chOff x="4365494" y="1932511"/>
            <a:chExt cx="2049165" cy="1343147"/>
          </a:xfrm>
        </p:grpSpPr>
        <p:pic>
          <p:nvPicPr>
            <p:cNvPr id="11" name="Google Shape;439;p33">
              <a:extLst>
                <a:ext uri="{FF2B5EF4-FFF2-40B4-BE49-F238E27FC236}">
                  <a16:creationId xmlns:a16="http://schemas.microsoft.com/office/drawing/2014/main" id="{23B8CA85-7487-2E46-A7CB-9163D269F3D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650" t="8560" r="53645" b="77696"/>
            <a:stretch/>
          </p:blipFill>
          <p:spPr>
            <a:xfrm rot="9722755" flipV="1">
              <a:off x="4508533" y="1932511"/>
              <a:ext cx="1464073" cy="570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439;p33">
              <a:extLst>
                <a:ext uri="{FF2B5EF4-FFF2-40B4-BE49-F238E27FC236}">
                  <a16:creationId xmlns:a16="http://schemas.microsoft.com/office/drawing/2014/main" id="{9ACF9AB1-2D59-174B-90D2-3A148743B328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21650" t="8560" r="53645" b="77696"/>
            <a:stretch/>
          </p:blipFill>
          <p:spPr>
            <a:xfrm rot="11780383" flipH="1">
              <a:off x="4950586" y="2705373"/>
              <a:ext cx="1464073" cy="570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470;p35">
              <a:extLst>
                <a:ext uri="{FF2B5EF4-FFF2-40B4-BE49-F238E27FC236}">
                  <a16:creationId xmlns:a16="http://schemas.microsoft.com/office/drawing/2014/main" id="{7576ECED-81CF-0541-A525-D63E76E27DE0}"/>
                </a:ext>
              </a:extLst>
            </p:cNvPr>
            <p:cNvSpPr txBox="1"/>
            <p:nvPr/>
          </p:nvSpPr>
          <p:spPr>
            <a:xfrm>
              <a:off x="4365494" y="2410568"/>
              <a:ext cx="1545869" cy="584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300" i="1" dirty="0">
                  <a:solidFill>
                    <a:schemeClr val="bg1"/>
                  </a:solidFill>
                </a:rPr>
                <a:t>Mitochondrial dysfunction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215EC8E-2FB3-FD4B-AACA-99F750FB0CEC}"/>
              </a:ext>
            </a:extLst>
          </p:cNvPr>
          <p:cNvGrpSpPr/>
          <p:nvPr/>
        </p:nvGrpSpPr>
        <p:grpSpPr>
          <a:xfrm>
            <a:off x="4318074" y="1847957"/>
            <a:ext cx="2306620" cy="452729"/>
            <a:chOff x="4318074" y="1847957"/>
            <a:chExt cx="2306620" cy="452729"/>
          </a:xfrm>
        </p:grpSpPr>
        <p:sp>
          <p:nvSpPr>
            <p:cNvPr id="2" name="Google Shape;470;p35">
              <a:extLst>
                <a:ext uri="{FF2B5EF4-FFF2-40B4-BE49-F238E27FC236}">
                  <a16:creationId xmlns:a16="http://schemas.microsoft.com/office/drawing/2014/main" id="{2128DADF-FF12-504A-AFBC-4619B60000F3}"/>
                </a:ext>
              </a:extLst>
            </p:cNvPr>
            <p:cNvSpPr txBox="1"/>
            <p:nvPr/>
          </p:nvSpPr>
          <p:spPr>
            <a:xfrm>
              <a:off x="5078825" y="1847957"/>
              <a:ext cx="1545869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300" i="1" dirty="0">
                  <a:solidFill>
                    <a:schemeClr val="bg1"/>
                  </a:solidFill>
                </a:rPr>
                <a:t>Lipid disruptions</a:t>
              </a:r>
            </a:p>
          </p:txBody>
        </p:sp>
        <p:pic>
          <p:nvPicPr>
            <p:cNvPr id="9" name="Google Shape;463;p35">
              <a:extLst>
                <a:ext uri="{FF2B5EF4-FFF2-40B4-BE49-F238E27FC236}">
                  <a16:creationId xmlns:a16="http://schemas.microsoft.com/office/drawing/2014/main" id="{2D4E1FE3-57BA-4045-A3C0-9FA22DE79B9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19656" t="22755" r="63791" b="68297"/>
            <a:stretch/>
          </p:blipFill>
          <p:spPr>
            <a:xfrm>
              <a:off x="4318074" y="1935794"/>
              <a:ext cx="923868" cy="3648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0DAAECB-5F4C-034D-B232-11C745FDB44A}"/>
              </a:ext>
            </a:extLst>
          </p:cNvPr>
          <p:cNvGrpSpPr/>
          <p:nvPr/>
        </p:nvGrpSpPr>
        <p:grpSpPr>
          <a:xfrm>
            <a:off x="1959083" y="950586"/>
            <a:ext cx="5099094" cy="401312"/>
            <a:chOff x="1959083" y="950586"/>
            <a:chExt cx="5099094" cy="401312"/>
          </a:xfrm>
        </p:grpSpPr>
        <p:cxnSp>
          <p:nvCxnSpPr>
            <p:cNvPr id="25" name="Google Shape;471;p35">
              <a:extLst>
                <a:ext uri="{FF2B5EF4-FFF2-40B4-BE49-F238E27FC236}">
                  <a16:creationId xmlns:a16="http://schemas.microsoft.com/office/drawing/2014/main" id="{D227A32A-53C6-F341-8531-FA23F8367EE2}"/>
                </a:ext>
              </a:extLst>
            </p:cNvPr>
            <p:cNvCxnSpPr>
              <a:cxnSpLocks/>
            </p:cNvCxnSpPr>
            <p:nvPr/>
          </p:nvCxnSpPr>
          <p:spPr>
            <a:xfrm>
              <a:off x="2966388" y="1351898"/>
              <a:ext cx="4091789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Google Shape;470;p35">
              <a:extLst>
                <a:ext uri="{FF2B5EF4-FFF2-40B4-BE49-F238E27FC236}">
                  <a16:creationId xmlns:a16="http://schemas.microsoft.com/office/drawing/2014/main" id="{FBB4B0C5-067A-4C41-B8F7-E610C2B014E6}"/>
                </a:ext>
              </a:extLst>
            </p:cNvPr>
            <p:cNvSpPr txBox="1"/>
            <p:nvPr/>
          </p:nvSpPr>
          <p:spPr>
            <a:xfrm>
              <a:off x="1959083" y="950586"/>
              <a:ext cx="2497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</a:rPr>
                <a:t>Model</a:t>
              </a:r>
              <a:endParaRPr sz="1300" dirty="0">
                <a:solidFill>
                  <a:schemeClr val="lt1"/>
                </a:solidFill>
              </a:endParaRPr>
            </a:p>
          </p:txBody>
        </p:sp>
      </p:grpSp>
      <p:sp>
        <p:nvSpPr>
          <p:cNvPr id="29" name="Right Brace 28">
            <a:extLst>
              <a:ext uri="{FF2B5EF4-FFF2-40B4-BE49-F238E27FC236}">
                <a16:creationId xmlns:a16="http://schemas.microsoft.com/office/drawing/2014/main" id="{AC689ADD-40E6-694B-B499-717DD4C328C9}"/>
              </a:ext>
            </a:extLst>
          </p:cNvPr>
          <p:cNvSpPr/>
          <p:nvPr/>
        </p:nvSpPr>
        <p:spPr>
          <a:xfrm>
            <a:off x="2550190" y="1038942"/>
            <a:ext cx="369806" cy="3797784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500;p37">
            <a:extLst>
              <a:ext uri="{FF2B5EF4-FFF2-40B4-BE49-F238E27FC236}">
                <a16:creationId xmlns:a16="http://schemas.microsoft.com/office/drawing/2014/main" id="{3CA99060-3AB5-6441-9837-6FB166CF1D17}"/>
              </a:ext>
            </a:extLst>
          </p:cNvPr>
          <p:cNvSpPr txBox="1"/>
          <p:nvPr/>
        </p:nvSpPr>
        <p:spPr>
          <a:xfrm>
            <a:off x="-133800" y="51650"/>
            <a:ext cx="941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Does ABCA7 </a:t>
            </a:r>
            <a:r>
              <a:rPr lang="en" sz="1800" dirty="0" err="1">
                <a:solidFill>
                  <a:schemeClr val="lt1"/>
                </a:solidFill>
              </a:rPr>
              <a:t>LoF</a:t>
            </a:r>
            <a:r>
              <a:rPr lang="en" sz="1800" dirty="0">
                <a:solidFill>
                  <a:schemeClr val="lt1"/>
                </a:solidFill>
              </a:rPr>
              <a:t> induce high-risk cell states by disrupting the lipidome?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45F9C098-F0AE-7B46-8493-80A6BCD876AA}"/>
              </a:ext>
            </a:extLst>
          </p:cNvPr>
          <p:cNvSpPr/>
          <p:nvPr/>
        </p:nvSpPr>
        <p:spPr>
          <a:xfrm>
            <a:off x="7132033" y="1182758"/>
            <a:ext cx="369806" cy="3010148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oogle Shape;495;p37">
            <a:extLst>
              <a:ext uri="{FF2B5EF4-FFF2-40B4-BE49-F238E27FC236}">
                <a16:creationId xmlns:a16="http://schemas.microsoft.com/office/drawing/2014/main" id="{E1763ABD-D4D4-DC4B-824A-F1942B88E6BA}"/>
              </a:ext>
            </a:extLst>
          </p:cNvPr>
          <p:cNvGrpSpPr/>
          <p:nvPr/>
        </p:nvGrpSpPr>
        <p:grpSpPr>
          <a:xfrm>
            <a:off x="7509285" y="1720742"/>
            <a:ext cx="1291289" cy="1676735"/>
            <a:chOff x="2754288" y="2551775"/>
            <a:chExt cx="1761864" cy="2287775"/>
          </a:xfrm>
        </p:grpSpPr>
        <p:pic>
          <p:nvPicPr>
            <p:cNvPr id="33" name="Google Shape;496;p37">
              <a:extLst>
                <a:ext uri="{FF2B5EF4-FFF2-40B4-BE49-F238E27FC236}">
                  <a16:creationId xmlns:a16="http://schemas.microsoft.com/office/drawing/2014/main" id="{58070D48-3910-6D4F-9615-A96F792692B8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38126" t="30074" r="41277" b="28448"/>
            <a:stretch/>
          </p:blipFill>
          <p:spPr>
            <a:xfrm>
              <a:off x="2893650" y="2551775"/>
              <a:ext cx="1622502" cy="2287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497;p37">
              <a:extLst>
                <a:ext uri="{FF2B5EF4-FFF2-40B4-BE49-F238E27FC236}">
                  <a16:creationId xmlns:a16="http://schemas.microsoft.com/office/drawing/2014/main" id="{153EAD69-4A6A-A245-B758-04456412F232}"/>
                </a:ext>
              </a:extLst>
            </p:cNvPr>
            <p:cNvSpPr/>
            <p:nvPr/>
          </p:nvSpPr>
          <p:spPr>
            <a:xfrm>
              <a:off x="2754288" y="2743101"/>
              <a:ext cx="1267980" cy="5055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chemeClr val="lt1"/>
                  </a:solidFill>
                </a:rPr>
                <a:t>ABCA7 KO</a:t>
              </a:r>
              <a:endParaRPr sz="800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35" name="Google Shape;502;p37">
            <a:extLst>
              <a:ext uri="{FF2B5EF4-FFF2-40B4-BE49-F238E27FC236}">
                <a16:creationId xmlns:a16="http://schemas.microsoft.com/office/drawing/2014/main" id="{575AC14C-94D0-E649-B3ED-A9526E9340A6}"/>
              </a:ext>
            </a:extLst>
          </p:cNvPr>
          <p:cNvSpPr txBox="1"/>
          <p:nvPr/>
        </p:nvSpPr>
        <p:spPr>
          <a:xfrm>
            <a:off x="6636488" y="4770811"/>
            <a:ext cx="4484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lt1"/>
                </a:solidFill>
              </a:rPr>
              <a:t>*</a:t>
            </a:r>
            <a:r>
              <a:rPr lang="en-US" sz="900" i="1" dirty="0">
                <a:solidFill>
                  <a:schemeClr val="lt1"/>
                </a:solidFill>
              </a:rPr>
              <a:t> Welch et al, SCIENCE ADVANCES, 2022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F15DB3D-CB0E-9945-A21F-9C5DEE402E40}"/>
              </a:ext>
            </a:extLst>
          </p:cNvPr>
          <p:cNvGrpSpPr/>
          <p:nvPr/>
        </p:nvGrpSpPr>
        <p:grpSpPr>
          <a:xfrm>
            <a:off x="4988162" y="2469677"/>
            <a:ext cx="2850507" cy="1723236"/>
            <a:chOff x="4988162" y="2469677"/>
            <a:chExt cx="2850507" cy="172323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229C87F-C057-AA4E-BA2B-9078BBE0A60B}"/>
                </a:ext>
              </a:extLst>
            </p:cNvPr>
            <p:cNvGrpSpPr/>
            <p:nvPr/>
          </p:nvGrpSpPr>
          <p:grpSpPr>
            <a:xfrm>
              <a:off x="4988162" y="2469677"/>
              <a:ext cx="2850507" cy="1723236"/>
              <a:chOff x="4988162" y="2469677"/>
              <a:chExt cx="2850507" cy="1723236"/>
            </a:xfrm>
          </p:grpSpPr>
          <p:sp>
            <p:nvSpPr>
              <p:cNvPr id="12" name="Google Shape;470;p35">
                <a:extLst>
                  <a:ext uri="{FF2B5EF4-FFF2-40B4-BE49-F238E27FC236}">
                    <a16:creationId xmlns:a16="http://schemas.microsoft.com/office/drawing/2014/main" id="{4C5D4FE8-7790-404A-AB31-6467B34715ED}"/>
                  </a:ext>
                </a:extLst>
              </p:cNvPr>
              <p:cNvSpPr txBox="1"/>
              <p:nvPr/>
            </p:nvSpPr>
            <p:spPr>
              <a:xfrm>
                <a:off x="4988162" y="3408113"/>
                <a:ext cx="2850507" cy="7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 rtl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1300" i="1" dirty="0">
                    <a:solidFill>
                      <a:schemeClr val="bg1"/>
                    </a:solidFill>
                  </a:rPr>
                  <a:t>Inflammatory signaling</a:t>
                </a:r>
              </a:p>
              <a:p>
                <a:pPr lvl="0" rtl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1300" i="1" dirty="0">
                    <a:solidFill>
                      <a:schemeClr val="bg1"/>
                    </a:solidFill>
                  </a:rPr>
                  <a:t>Synaptic loss</a:t>
                </a:r>
              </a:p>
              <a:p>
                <a:pPr lvl="0" rtl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en-US" sz="1300" i="1" dirty="0">
                    <a:solidFill>
                      <a:schemeClr val="bg1"/>
                    </a:solidFill>
                  </a:rPr>
                  <a:t>Neurodegeneration</a:t>
                </a:r>
              </a:p>
            </p:txBody>
          </p:sp>
          <p:pic>
            <p:nvPicPr>
              <p:cNvPr id="13" name="Google Shape;439;p33">
                <a:extLst>
                  <a:ext uri="{FF2B5EF4-FFF2-40B4-BE49-F238E27FC236}">
                    <a16:creationId xmlns:a16="http://schemas.microsoft.com/office/drawing/2014/main" id="{EE6DBFCB-3931-8048-B8C8-9FBC78F7477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21650" t="8560" r="53645" b="77696"/>
              <a:stretch/>
            </p:blipFill>
            <p:spPr>
              <a:xfrm rot="16200000" flipH="1" flipV="1">
                <a:off x="5762520" y="2916571"/>
                <a:ext cx="1464073" cy="5702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" name="Google Shape;502;p37">
              <a:extLst>
                <a:ext uri="{FF2B5EF4-FFF2-40B4-BE49-F238E27FC236}">
                  <a16:creationId xmlns:a16="http://schemas.microsoft.com/office/drawing/2014/main" id="{D7C10FB8-3A12-5844-BBA8-36D769F9B878}"/>
                </a:ext>
              </a:extLst>
            </p:cNvPr>
            <p:cNvSpPr txBox="1"/>
            <p:nvPr/>
          </p:nvSpPr>
          <p:spPr>
            <a:xfrm>
              <a:off x="6511091" y="2941065"/>
              <a:ext cx="245274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i="1" dirty="0">
                  <a:solidFill>
                    <a:schemeClr val="lt1"/>
                  </a:solidFill>
                </a:rPr>
                <a:t>*</a:t>
              </a:r>
              <a:endParaRPr i="1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5231B7-F6A7-0546-A025-4FF5B3B64630}"/>
              </a:ext>
            </a:extLst>
          </p:cNvPr>
          <p:cNvGrpSpPr/>
          <p:nvPr/>
        </p:nvGrpSpPr>
        <p:grpSpPr>
          <a:xfrm>
            <a:off x="6889615" y="960943"/>
            <a:ext cx="1910959" cy="392292"/>
            <a:chOff x="6889615" y="960943"/>
            <a:chExt cx="1910959" cy="392292"/>
          </a:xfrm>
        </p:grpSpPr>
        <p:cxnSp>
          <p:nvCxnSpPr>
            <p:cNvPr id="37" name="Google Shape;471;p35">
              <a:extLst>
                <a:ext uri="{FF2B5EF4-FFF2-40B4-BE49-F238E27FC236}">
                  <a16:creationId xmlns:a16="http://schemas.microsoft.com/office/drawing/2014/main" id="{5AE20BEA-49B5-ED40-9CC6-F635005D6E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2618" y="1353235"/>
              <a:ext cx="132795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470;p35">
              <a:extLst>
                <a:ext uri="{FF2B5EF4-FFF2-40B4-BE49-F238E27FC236}">
                  <a16:creationId xmlns:a16="http://schemas.microsoft.com/office/drawing/2014/main" id="{C129F5EF-4FDA-A542-9AB3-D561A4368713}"/>
                </a:ext>
              </a:extLst>
            </p:cNvPr>
            <p:cNvSpPr txBox="1"/>
            <p:nvPr/>
          </p:nvSpPr>
          <p:spPr>
            <a:xfrm>
              <a:off x="6889615" y="960943"/>
              <a:ext cx="1764287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</a:rPr>
                <a:t>Testing</a:t>
              </a:r>
              <a:endParaRPr sz="13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39CE90E-16D0-974A-BE81-66349743C87D}"/>
              </a:ext>
            </a:extLst>
          </p:cNvPr>
          <p:cNvGrpSpPr/>
          <p:nvPr/>
        </p:nvGrpSpPr>
        <p:grpSpPr>
          <a:xfrm>
            <a:off x="-276586" y="468527"/>
            <a:ext cx="2721612" cy="393014"/>
            <a:chOff x="-276586" y="468527"/>
            <a:chExt cx="2721612" cy="393014"/>
          </a:xfrm>
        </p:grpSpPr>
        <p:cxnSp>
          <p:nvCxnSpPr>
            <p:cNvPr id="40" name="Google Shape;471;p35">
              <a:extLst>
                <a:ext uri="{FF2B5EF4-FFF2-40B4-BE49-F238E27FC236}">
                  <a16:creationId xmlns:a16="http://schemas.microsoft.com/office/drawing/2014/main" id="{3909EEA1-1CCB-F14F-A34F-25EC4FD02781}"/>
                </a:ext>
              </a:extLst>
            </p:cNvPr>
            <p:cNvCxnSpPr>
              <a:cxnSpLocks/>
            </p:cNvCxnSpPr>
            <p:nvPr/>
          </p:nvCxnSpPr>
          <p:spPr>
            <a:xfrm>
              <a:off x="432628" y="861541"/>
              <a:ext cx="201239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" name="Google Shape;470;p35">
              <a:extLst>
                <a:ext uri="{FF2B5EF4-FFF2-40B4-BE49-F238E27FC236}">
                  <a16:creationId xmlns:a16="http://schemas.microsoft.com/office/drawing/2014/main" id="{1D57E469-7E5B-DC4B-AC3D-806AFCA139E8}"/>
                </a:ext>
              </a:extLst>
            </p:cNvPr>
            <p:cNvSpPr txBox="1"/>
            <p:nvPr/>
          </p:nvSpPr>
          <p:spPr>
            <a:xfrm>
              <a:off x="-276586" y="468527"/>
              <a:ext cx="2497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lt1"/>
                  </a:solidFill>
                </a:rPr>
                <a:t>Observations</a:t>
              </a:r>
              <a:endParaRPr sz="1300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41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/>
          <p:nvPr/>
        </p:nvSpPr>
        <p:spPr>
          <a:xfrm>
            <a:off x="118650" y="42624"/>
            <a:ext cx="904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Acknowledgments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8" name="Google Shape;508;p38" descr="Google Shape;359;p39"/>
          <p:cNvPicPr preferRelativeResize="0"/>
          <p:nvPr/>
        </p:nvPicPr>
        <p:blipFill rotWithShape="1">
          <a:blip r:embed="rId3">
            <a:alphaModFix/>
          </a:blip>
          <a:srcRect r="5740"/>
          <a:stretch/>
        </p:blipFill>
        <p:spPr>
          <a:xfrm>
            <a:off x="904238" y="1296650"/>
            <a:ext cx="1542701" cy="179645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8"/>
          <p:cNvSpPr txBox="1"/>
          <p:nvPr/>
        </p:nvSpPr>
        <p:spPr>
          <a:xfrm>
            <a:off x="814258" y="3228772"/>
            <a:ext cx="176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i="0" u="sng" strike="noStrike" cap="none">
                <a:solidFill>
                  <a:schemeClr val="lt1"/>
                </a:solidFill>
              </a:rPr>
              <a:t>Li-Huei Tsai, PhD</a:t>
            </a:r>
            <a:endParaRPr sz="1500" b="1" u="sng">
              <a:solidFill>
                <a:schemeClr val="lt1"/>
              </a:solidFill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904250" y="529675"/>
            <a:ext cx="751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1" u="none" strike="noStrike" cap="none">
                <a:solidFill>
                  <a:schemeClr val="lt1"/>
                </a:solidFill>
              </a:rPr>
              <a:t>Thank you to the ROSMAP participants, their families, and the scientists and clinicians enabling the ROSMAP study - This research </a:t>
            </a:r>
            <a:r>
              <a:rPr lang="en" i="1">
                <a:solidFill>
                  <a:schemeClr val="lt1"/>
                </a:solidFill>
              </a:rPr>
              <a:t>is not </a:t>
            </a:r>
            <a:r>
              <a:rPr lang="en" sz="1400" i="1" u="none" strike="noStrike" cap="none">
                <a:solidFill>
                  <a:schemeClr val="lt1"/>
                </a:solidFill>
              </a:rPr>
              <a:t>possible without you! 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511" name="Google Shape;5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450" y="1272827"/>
            <a:ext cx="1542700" cy="182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5850" y="1296650"/>
            <a:ext cx="1542700" cy="178863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8"/>
          <p:cNvSpPr txBox="1"/>
          <p:nvPr/>
        </p:nvSpPr>
        <p:spPr>
          <a:xfrm>
            <a:off x="2493171" y="3228775"/>
            <a:ext cx="2729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Shannon Wright, PhD</a:t>
            </a:r>
            <a:endParaRPr sz="12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Postdoctoral Associate, 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Tsai lab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4185471" y="3228775"/>
            <a:ext cx="272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chemeClr val="lt1"/>
                </a:solidFill>
              </a:rPr>
              <a:t>Maeve Bonner, PhD</a:t>
            </a:r>
            <a:endParaRPr sz="1200" b="1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Previously: Tsai Lab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Current: Scientist, 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Sanofi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5919050" y="1150825"/>
            <a:ext cx="4412700" cy="447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Rush Medical Center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David Bennett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Greg Klein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Ryan Johnson</a:t>
            </a:r>
            <a:endParaRPr sz="9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University of Pittsburgh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 dirty="0" err="1">
                <a:solidFill>
                  <a:schemeClr val="lt1"/>
                </a:solidFill>
              </a:rPr>
              <a:t>Hansruedi</a:t>
            </a:r>
            <a:r>
              <a:rPr lang="en" sz="900" dirty="0">
                <a:solidFill>
                  <a:schemeClr val="lt1"/>
                </a:solidFill>
              </a:rPr>
              <a:t> </a:t>
            </a:r>
            <a:r>
              <a:rPr lang="en" sz="900" dirty="0" err="1">
                <a:solidFill>
                  <a:schemeClr val="lt1"/>
                </a:solidFill>
              </a:rPr>
              <a:t>Mathys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 b="1" dirty="0" err="1">
                <a:solidFill>
                  <a:schemeClr val="lt1"/>
                </a:solidFill>
              </a:rPr>
              <a:t>Madry</a:t>
            </a:r>
            <a:r>
              <a:rPr lang="en" sz="1200" b="1" dirty="0">
                <a:solidFill>
                  <a:schemeClr val="lt1"/>
                </a:solidFill>
              </a:rPr>
              <a:t> Lab, MIT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 dirty="0">
                <a:solidFill>
                  <a:schemeClr val="lt1"/>
                </a:solidFill>
              </a:rPr>
              <a:t>Aleksander </a:t>
            </a:r>
            <a:r>
              <a:rPr lang="en" sz="900" dirty="0" err="1">
                <a:solidFill>
                  <a:schemeClr val="lt1"/>
                </a:solidFill>
              </a:rPr>
              <a:t>Madry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 dirty="0">
                <a:solidFill>
                  <a:schemeClr val="lt1"/>
                </a:solidFill>
              </a:rPr>
              <a:t>Guillaume Leclerc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Human Technopole, Milan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 dirty="0">
                <a:solidFill>
                  <a:schemeClr val="lt1"/>
                </a:solidFill>
              </a:rPr>
              <a:t>Jose Davila-</a:t>
            </a:r>
            <a:r>
              <a:rPr lang="en" sz="900" dirty="0" err="1">
                <a:solidFill>
                  <a:schemeClr val="lt1"/>
                </a:solidFill>
              </a:rPr>
              <a:t>Velderrain</a:t>
            </a:r>
            <a:r>
              <a:rPr lang="en" sz="900" dirty="0">
                <a:solidFill>
                  <a:schemeClr val="lt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 dirty="0">
                <a:solidFill>
                  <a:schemeClr val="lt1"/>
                </a:solidFill>
              </a:rPr>
              <a:t>Andrea </a:t>
            </a:r>
            <a:r>
              <a:rPr lang="en" sz="900" dirty="0" err="1">
                <a:solidFill>
                  <a:schemeClr val="lt1"/>
                </a:solidFill>
              </a:rPr>
              <a:t>Spitaleri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Generous Support From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chemeClr val="lt1"/>
                </a:solidFill>
              </a:rPr>
              <a:t>Robert A. and Renee E. </a:t>
            </a:r>
            <a:r>
              <a:rPr lang="en-US" sz="900" dirty="0" err="1">
                <a:solidFill>
                  <a:schemeClr val="lt1"/>
                </a:solidFill>
              </a:rPr>
              <a:t>Belfer</a:t>
            </a:r>
            <a:r>
              <a:rPr lang="en-US" sz="900" dirty="0">
                <a:solidFill>
                  <a:schemeClr val="lt1"/>
                </a:solidFill>
              </a:rPr>
              <a:t> Family Foundation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chemeClr val="lt1"/>
                </a:solidFill>
              </a:rPr>
              <a:t>The JPB Foundation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chemeClr val="lt1"/>
                </a:solidFill>
              </a:rPr>
              <a:t>Carol and Gene Ludwig Family Foundation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solidFill>
                  <a:schemeClr val="lt1"/>
                </a:solidFill>
              </a:rPr>
              <a:t>Broshy</a:t>
            </a:r>
            <a:r>
              <a:rPr lang="en-US" sz="900" dirty="0">
                <a:solidFill>
                  <a:schemeClr val="lt1"/>
                </a:solidFill>
              </a:rPr>
              <a:t> &amp; </a:t>
            </a:r>
            <a:r>
              <a:rPr lang="en-US" sz="900" dirty="0" err="1">
                <a:solidFill>
                  <a:schemeClr val="lt1"/>
                </a:solidFill>
              </a:rPr>
              <a:t>Halis</a:t>
            </a:r>
            <a:r>
              <a:rPr lang="en-US" sz="900" dirty="0">
                <a:solidFill>
                  <a:schemeClr val="lt1"/>
                </a:solidFill>
              </a:rPr>
              <a:t> Fellowships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chemeClr val="lt1"/>
                </a:solidFill>
              </a:rPr>
              <a:t>NIA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chemeClr val="lt1"/>
                </a:solidFill>
              </a:rPr>
              <a:t>Cure Alzheimer’s Fund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solidFill>
                  <a:schemeClr val="lt1"/>
                </a:solidFill>
              </a:rPr>
              <a:t>J. Crayton Pruitt Foundation Inc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dirty="0">
              <a:solidFill>
                <a:schemeClr val="lt1"/>
              </a:solidFill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814250" y="3862453"/>
            <a:ext cx="2671800" cy="166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Jenny Pao (Current: Sanofi)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Guillaume Leclerc (</a:t>
            </a:r>
            <a:r>
              <a:rPr lang="en" sz="1200" b="1" dirty="0" err="1">
                <a:solidFill>
                  <a:schemeClr val="lt1"/>
                </a:solidFill>
              </a:rPr>
              <a:t>Madry</a:t>
            </a:r>
            <a:r>
              <a:rPr lang="en" sz="1200" b="1" dirty="0">
                <a:solidFill>
                  <a:schemeClr val="lt1"/>
                </a:solidFill>
              </a:rPr>
              <a:t> Lab)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Adrian Jose Martinez (Tsai Lab)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 b="1" dirty="0" err="1">
                <a:solidFill>
                  <a:schemeClr val="lt1"/>
                </a:solidFill>
              </a:rPr>
              <a:t>Suella</a:t>
            </a:r>
            <a:r>
              <a:rPr lang="en" sz="1200" b="1" dirty="0">
                <a:solidFill>
                  <a:schemeClr val="lt1"/>
                </a:solidFill>
              </a:rPr>
              <a:t> </a:t>
            </a:r>
            <a:r>
              <a:rPr lang="en" sz="1200" b="1" dirty="0" err="1">
                <a:solidFill>
                  <a:schemeClr val="lt1"/>
                </a:solidFill>
              </a:rPr>
              <a:t>Menchaca</a:t>
            </a:r>
            <a:r>
              <a:rPr lang="en" sz="1200" b="1" dirty="0">
                <a:solidFill>
                  <a:schemeClr val="lt1"/>
                </a:solidFill>
              </a:rPr>
              <a:t> (Tsai Lab)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 b="1" dirty="0" err="1">
                <a:solidFill>
                  <a:schemeClr val="lt1"/>
                </a:solidFill>
              </a:rPr>
              <a:t>Carles</a:t>
            </a:r>
            <a:r>
              <a:rPr lang="en" sz="1200" b="1" dirty="0">
                <a:solidFill>
                  <a:schemeClr val="lt1"/>
                </a:solidFill>
              </a:rPr>
              <a:t> </a:t>
            </a:r>
            <a:r>
              <a:rPr lang="en" sz="1200" b="1" dirty="0" err="1">
                <a:solidFill>
                  <a:schemeClr val="lt1"/>
                </a:solidFill>
              </a:rPr>
              <a:t>Boix</a:t>
            </a:r>
            <a:r>
              <a:rPr lang="en" sz="1200" b="1" dirty="0">
                <a:solidFill>
                  <a:schemeClr val="lt1"/>
                </a:solidFill>
              </a:rPr>
              <a:t> (Harvard)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</a:rPr>
              <a:t>All Tsai Lab Members!</a:t>
            </a: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3721950" y="4332875"/>
            <a:ext cx="1700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2100" b="1" i="1">
                <a:solidFill>
                  <a:schemeClr val="lt1"/>
                </a:solidFill>
              </a:rPr>
              <a:t>Thank you!</a:t>
            </a:r>
            <a:endParaRPr sz="2100"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360" y="765975"/>
            <a:ext cx="5683274" cy="38089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4659900" y="4774200"/>
            <a:ext cx="448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source: Kunkle et al, Table 1, Nat Genet</a:t>
            </a: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51, 414–430 (2019)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-82200" y="0"/>
            <a:ext cx="930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Coding variants implicated in Alzheimer’s disease through genome-wide association studies (GWAS)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5" name="Google Shape;71;p16">
            <a:extLst>
              <a:ext uri="{FF2B5EF4-FFF2-40B4-BE49-F238E27FC236}">
                <a16:creationId xmlns:a16="http://schemas.microsoft.com/office/drawing/2014/main" id="{206669B7-FF0B-6243-AD3F-0409EE006E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2699" t="46550" r="-1135" b="47208"/>
          <a:stretch/>
        </p:blipFill>
        <p:spPr>
          <a:xfrm>
            <a:off x="91440" y="4872257"/>
            <a:ext cx="479434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2;p16">
            <a:extLst>
              <a:ext uri="{FF2B5EF4-FFF2-40B4-BE49-F238E27FC236}">
                <a16:creationId xmlns:a16="http://schemas.microsoft.com/office/drawing/2014/main" id="{E4F630B1-7E08-8E42-97DB-DF73EAB6436F}"/>
              </a:ext>
            </a:extLst>
          </p:cNvPr>
          <p:cNvSpPr txBox="1"/>
          <p:nvPr/>
        </p:nvSpPr>
        <p:spPr>
          <a:xfrm>
            <a:off x="331157" y="4740701"/>
            <a:ext cx="448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200" i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rotein</a:t>
            </a:r>
            <a:r>
              <a:rPr lang="en" sz="12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-coding variant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360" y="765975"/>
            <a:ext cx="5683274" cy="3808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7"/>
          <p:cNvCxnSpPr/>
          <p:nvPr/>
        </p:nvCxnSpPr>
        <p:spPr>
          <a:xfrm flipH="1">
            <a:off x="3940075" y="2210450"/>
            <a:ext cx="293700" cy="242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17"/>
          <p:cNvSpPr txBox="1"/>
          <p:nvPr/>
        </p:nvSpPr>
        <p:spPr>
          <a:xfrm>
            <a:off x="4659900" y="4774200"/>
            <a:ext cx="448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source: Kunkle et al, Table 1, Nat Genet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51, 414–430 (2019)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GWAS implicate </a:t>
            </a:r>
            <a:r>
              <a:rPr lang="en" sz="1800" u="sng">
                <a:solidFill>
                  <a:schemeClr val="lt1"/>
                </a:solidFill>
              </a:rPr>
              <a:t>ABCA7</a:t>
            </a:r>
            <a:r>
              <a:rPr lang="en" sz="1800">
                <a:solidFill>
                  <a:schemeClr val="lt1"/>
                </a:solidFill>
              </a:rPr>
              <a:t> in Alzheimer’s disease risk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6" name="Google Shape;71;p16">
            <a:extLst>
              <a:ext uri="{FF2B5EF4-FFF2-40B4-BE49-F238E27FC236}">
                <a16:creationId xmlns:a16="http://schemas.microsoft.com/office/drawing/2014/main" id="{0A040426-6DF0-8748-AD0B-14A0E05D3D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2699" t="46550" r="-1135" b="47208"/>
          <a:stretch/>
        </p:blipFill>
        <p:spPr>
          <a:xfrm>
            <a:off x="91440" y="4872257"/>
            <a:ext cx="479434" cy="2377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2;p16">
            <a:extLst>
              <a:ext uri="{FF2B5EF4-FFF2-40B4-BE49-F238E27FC236}">
                <a16:creationId xmlns:a16="http://schemas.microsoft.com/office/drawing/2014/main" id="{A056607E-0E22-444B-A8F6-3EC0690A6CD2}"/>
              </a:ext>
            </a:extLst>
          </p:cNvPr>
          <p:cNvSpPr txBox="1"/>
          <p:nvPr/>
        </p:nvSpPr>
        <p:spPr>
          <a:xfrm>
            <a:off x="331157" y="4740701"/>
            <a:ext cx="448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200" i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rotein</a:t>
            </a:r>
            <a:r>
              <a:rPr lang="en" sz="12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-coding variant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A21570-3619-134B-9A87-69D556C03562}"/>
              </a:ext>
            </a:extLst>
          </p:cNvPr>
          <p:cNvGrpSpPr/>
          <p:nvPr/>
        </p:nvGrpSpPr>
        <p:grpSpPr>
          <a:xfrm>
            <a:off x="2966376" y="549550"/>
            <a:ext cx="3021774" cy="3709200"/>
            <a:chOff x="2966376" y="549550"/>
            <a:chExt cx="3021774" cy="3709200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6376" y="1211363"/>
              <a:ext cx="2500214" cy="249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8"/>
            <p:cNvSpPr txBox="1"/>
            <p:nvPr/>
          </p:nvSpPr>
          <p:spPr>
            <a:xfrm>
              <a:off x="4491913" y="1003563"/>
              <a:ext cx="1332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F046"/>
                  </a:solidFill>
                </a:rPr>
                <a:t>ABCA7</a:t>
              </a:r>
              <a:endParaRPr>
                <a:solidFill>
                  <a:srgbClr val="43F046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98F1"/>
                  </a:solidFill>
                </a:rPr>
                <a:t>Calreticulin</a:t>
              </a:r>
              <a:endParaRPr>
                <a:solidFill>
                  <a:srgbClr val="F398F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531F6"/>
                  </a:solidFill>
                </a:rPr>
                <a:t>Hoechst</a:t>
              </a:r>
              <a:endParaRPr>
                <a:solidFill>
                  <a:srgbClr val="2531F6"/>
                </a:solidFill>
              </a:endParaRPr>
            </a:p>
          </p:txBody>
        </p:sp>
        <p:sp>
          <p:nvSpPr>
            <p:cNvPr id="98" name="Google Shape;98;p18"/>
            <p:cNvSpPr txBox="1"/>
            <p:nvPr/>
          </p:nvSpPr>
          <p:spPr>
            <a:xfrm>
              <a:off x="4915588" y="3381863"/>
              <a:ext cx="741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20 µm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3155850" y="549550"/>
              <a:ext cx="2832300" cy="3709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8"/>
            <p:cNvSpPr txBox="1"/>
            <p:nvPr/>
          </p:nvSpPr>
          <p:spPr>
            <a:xfrm>
              <a:off x="3155850" y="549550"/>
              <a:ext cx="235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</a:rPr>
                <a:t>Localization</a:t>
              </a:r>
              <a:endParaRPr dirty="0">
                <a:solidFill>
                  <a:schemeClr val="lt1"/>
                </a:solidFill>
              </a:endParaRPr>
            </a:p>
          </p:txBody>
        </p:sp>
      </p:grpSp>
      <p:sp>
        <p:nvSpPr>
          <p:cNvPr id="96" name="Google Shape;96;p18"/>
          <p:cNvSpPr txBox="1"/>
          <p:nvPr/>
        </p:nvSpPr>
        <p:spPr>
          <a:xfrm>
            <a:off x="0" y="4543200"/>
            <a:ext cx="8514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</a:rPr>
              <a:t>(left) Structural representation of ABCA7 (PDB ID 8EEB) in intermediate open conformation, Andrea </a:t>
            </a:r>
            <a:r>
              <a:rPr lang="en" sz="900" dirty="0" err="1">
                <a:solidFill>
                  <a:schemeClr val="lt1"/>
                </a:solidFill>
              </a:rPr>
              <a:t>Spitaleri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lt1"/>
                </a:solidFill>
              </a:rPr>
              <a:t>(middle) Adapted from </a:t>
            </a:r>
            <a:r>
              <a:rPr lang="en" sz="900" dirty="0" err="1">
                <a:solidFill>
                  <a:schemeClr val="lt1"/>
                </a:solidFill>
              </a:rPr>
              <a:t>Bossaerts</a:t>
            </a:r>
            <a:r>
              <a:rPr lang="en" sz="900" dirty="0">
                <a:solidFill>
                  <a:schemeClr val="lt1"/>
                </a:solidFill>
              </a:rPr>
              <a:t> et al, </a:t>
            </a:r>
            <a:r>
              <a:rPr lang="en" sz="900" i="1" dirty="0">
                <a:solidFill>
                  <a:schemeClr val="lt1"/>
                </a:solidFill>
              </a:rPr>
              <a:t>acta </a:t>
            </a:r>
            <a:r>
              <a:rPr lang="en" sz="900" i="1" dirty="0" err="1">
                <a:solidFill>
                  <a:schemeClr val="lt1"/>
                </a:solidFill>
              </a:rPr>
              <a:t>neuropathol</a:t>
            </a:r>
            <a:r>
              <a:rPr lang="en" sz="900" i="1" dirty="0">
                <a:solidFill>
                  <a:schemeClr val="lt1"/>
                </a:solidFill>
              </a:rPr>
              <a:t> </a:t>
            </a:r>
            <a:r>
              <a:rPr lang="en" sz="900" i="1" dirty="0" err="1">
                <a:solidFill>
                  <a:schemeClr val="lt1"/>
                </a:solidFill>
              </a:rPr>
              <a:t>commun</a:t>
            </a:r>
            <a:r>
              <a:rPr lang="en" sz="900" dirty="0">
                <a:solidFill>
                  <a:schemeClr val="lt1"/>
                </a:solidFill>
              </a:rPr>
              <a:t> 10, 43 (2022), Permissions: CC BY 4.0, </a:t>
            </a:r>
            <a:r>
              <a:rPr lang="en" sz="900" u="sng" dirty="0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http://creativecommons.org/licenses/by/4.0/</a:t>
            </a:r>
            <a:r>
              <a:rPr lang="en" sz="900" dirty="0">
                <a:solidFill>
                  <a:schemeClr val="lt1"/>
                </a:solidFill>
              </a:rPr>
              <a:t>.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chemeClr val="lt1"/>
                </a:solidFill>
              </a:rPr>
              <a:t>(right) Created with </a:t>
            </a:r>
            <a:r>
              <a:rPr lang="en" sz="900" dirty="0" err="1">
                <a:solidFill>
                  <a:schemeClr val="lt1"/>
                </a:solidFill>
              </a:rPr>
              <a:t>BioRender.com</a:t>
            </a:r>
            <a:endParaRPr sz="900" dirty="0">
              <a:solidFill>
                <a:schemeClr val="l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CA4D1B-EAB4-974E-AB37-13521CE1636D}"/>
              </a:ext>
            </a:extLst>
          </p:cNvPr>
          <p:cNvGrpSpPr/>
          <p:nvPr/>
        </p:nvGrpSpPr>
        <p:grpSpPr>
          <a:xfrm>
            <a:off x="217950" y="284455"/>
            <a:ext cx="2898417" cy="4347286"/>
            <a:chOff x="217950" y="284455"/>
            <a:chExt cx="2898417" cy="4347286"/>
          </a:xfrm>
        </p:grpSpPr>
        <p:grpSp>
          <p:nvGrpSpPr>
            <p:cNvPr id="88" name="Google Shape;88;p18"/>
            <p:cNvGrpSpPr/>
            <p:nvPr/>
          </p:nvGrpSpPr>
          <p:grpSpPr>
            <a:xfrm>
              <a:off x="284205" y="284455"/>
              <a:ext cx="2832162" cy="4347286"/>
              <a:chOff x="160647" y="0"/>
              <a:chExt cx="3350878" cy="5143499"/>
            </a:xfrm>
          </p:grpSpPr>
          <p:pic>
            <p:nvPicPr>
              <p:cNvPr id="89" name="Google Shape;89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60647" y="0"/>
                <a:ext cx="2952405" cy="5143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0" name="Google Shape;90;p18"/>
              <p:cNvCxnSpPr/>
              <p:nvPr/>
            </p:nvCxnSpPr>
            <p:spPr>
              <a:xfrm flipH="1">
                <a:off x="1925000" y="1896550"/>
                <a:ext cx="779700" cy="384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91" name="Google Shape;91;p18"/>
              <p:cNvSpPr txBox="1"/>
              <p:nvPr/>
            </p:nvSpPr>
            <p:spPr>
              <a:xfrm>
                <a:off x="2397625" y="1423135"/>
                <a:ext cx="11139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0000"/>
                    </a:solidFill>
                  </a:rPr>
                  <a:t>A1527G</a:t>
                </a: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Google Shape;92;p18"/>
              <p:cNvSpPr txBox="1"/>
              <p:nvPr/>
            </p:nvSpPr>
            <p:spPr>
              <a:xfrm>
                <a:off x="160650" y="2371650"/>
                <a:ext cx="13368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0000"/>
                    </a:solidFill>
                  </a:rPr>
                  <a:t>outer</a:t>
                </a: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Google Shape;93;p18"/>
              <p:cNvSpPr txBox="1"/>
              <p:nvPr/>
            </p:nvSpPr>
            <p:spPr>
              <a:xfrm>
                <a:off x="160650" y="2989350"/>
                <a:ext cx="13368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FF"/>
                    </a:solidFill>
                  </a:rPr>
                  <a:t>inner</a:t>
                </a:r>
                <a:endParaRPr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01" name="Google Shape;101;p18"/>
            <p:cNvSpPr txBox="1"/>
            <p:nvPr/>
          </p:nvSpPr>
          <p:spPr>
            <a:xfrm>
              <a:off x="217950" y="549550"/>
              <a:ext cx="235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Structure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217950" y="549550"/>
              <a:ext cx="2832300" cy="3709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D32084-6399-654E-BBF6-DC2572F06BBC}"/>
              </a:ext>
            </a:extLst>
          </p:cNvPr>
          <p:cNvGrpSpPr/>
          <p:nvPr/>
        </p:nvGrpSpPr>
        <p:grpSpPr>
          <a:xfrm>
            <a:off x="6090900" y="549550"/>
            <a:ext cx="2961450" cy="3734225"/>
            <a:chOff x="6090900" y="549550"/>
            <a:chExt cx="2961450" cy="3734225"/>
          </a:xfrm>
        </p:grpSpPr>
        <p:sp>
          <p:nvSpPr>
            <p:cNvPr id="86" name="Google Shape;86;p18"/>
            <p:cNvSpPr/>
            <p:nvPr/>
          </p:nvSpPr>
          <p:spPr>
            <a:xfrm>
              <a:off x="6093750" y="549550"/>
              <a:ext cx="2832300" cy="37092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" name="Google Shape;87;p18"/>
            <p:cNvPicPr preferRelativeResize="0"/>
            <p:nvPr/>
          </p:nvPicPr>
          <p:blipFill rotWithShape="1">
            <a:blip r:embed="rId6">
              <a:alphaModFix/>
            </a:blip>
            <a:srcRect l="6905" t="43341" r="62716" b="25875"/>
            <a:stretch/>
          </p:blipFill>
          <p:spPr>
            <a:xfrm>
              <a:off x="6090900" y="1063200"/>
              <a:ext cx="2832051" cy="2009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8"/>
            <p:cNvSpPr txBox="1"/>
            <p:nvPr/>
          </p:nvSpPr>
          <p:spPr>
            <a:xfrm>
              <a:off x="6093750" y="3267975"/>
              <a:ext cx="29586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 u="sng">
                  <a:solidFill>
                    <a:schemeClr val="lt1"/>
                  </a:solidFill>
                </a:rPr>
                <a:t>See also:</a:t>
              </a:r>
              <a:endParaRPr sz="900" i="1" u="sng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lt1"/>
                  </a:solidFill>
                </a:rPr>
                <a:t>Let et al, he EMBO Journal (2023)42:e111065</a:t>
              </a:r>
              <a:endParaRPr sz="900" i="1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lt1"/>
                  </a:solidFill>
                </a:rPr>
                <a:t>Quazi et al, </a:t>
              </a:r>
              <a:r>
                <a:rPr lang="en" sz="900" i="1">
                  <a:solidFill>
                    <a:schemeClr val="lt1"/>
                  </a:solidFill>
                  <a:uFill>
                    <a:noFill/>
                  </a:u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 Biol Chem.</a:t>
              </a:r>
              <a:r>
                <a:rPr lang="en" sz="900" i="1">
                  <a:solidFill>
                    <a:schemeClr val="lt1"/>
                  </a:solidFill>
                </a:rPr>
                <a:t> 2013 Nov 29; 288(48): 34414–34426.</a:t>
              </a:r>
              <a:endParaRPr sz="900" i="1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lt1"/>
                  </a:solidFill>
                </a:rPr>
                <a:t>Daleke, , JBC Papers in Press, November 27, 2006, DOI 10.1074/jbc.R600035200</a:t>
              </a:r>
              <a:endParaRPr sz="900" i="1">
                <a:solidFill>
                  <a:schemeClr val="lt1"/>
                </a:solidFill>
              </a:endParaRPr>
            </a:p>
          </p:txBody>
        </p:sp>
        <p:sp>
          <p:nvSpPr>
            <p:cNvPr id="103" name="Google Shape;103;p18"/>
            <p:cNvSpPr txBox="1"/>
            <p:nvPr/>
          </p:nvSpPr>
          <p:spPr>
            <a:xfrm>
              <a:off x="6093750" y="549550"/>
              <a:ext cx="235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Function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04" name="Google Shape;104;p18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ABCA7 mediates inter-cellular lipid transport 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0360" y="765975"/>
            <a:ext cx="5683274" cy="3808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 flipH="1">
            <a:off x="4720825" y="2480125"/>
            <a:ext cx="441000" cy="1444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1" name="Google Shape;111;p19"/>
          <p:cNvCxnSpPr/>
          <p:nvPr/>
        </p:nvCxnSpPr>
        <p:spPr>
          <a:xfrm>
            <a:off x="4333325" y="2464925"/>
            <a:ext cx="17559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9"/>
          <p:cNvSpPr txBox="1"/>
          <p:nvPr/>
        </p:nvSpPr>
        <p:spPr>
          <a:xfrm>
            <a:off x="4659900" y="4774200"/>
            <a:ext cx="448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source: Kunkle et al, Table 1, Nat Genet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51, 414–430 (2019)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0" y="4404600"/>
            <a:ext cx="4484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u="sng" dirty="0">
                <a:solidFill>
                  <a:schemeClr val="lt1"/>
                </a:solidFill>
              </a:rPr>
              <a:t>See also:</a:t>
            </a:r>
            <a:endParaRPr sz="900" i="1" u="sng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 err="1">
                <a:solidFill>
                  <a:schemeClr val="lt1"/>
                </a:solidFill>
              </a:rPr>
              <a:t>Holstege</a:t>
            </a:r>
            <a:r>
              <a:rPr lang="en" sz="900" i="1" dirty="0">
                <a:solidFill>
                  <a:schemeClr val="lt1"/>
                </a:solidFill>
              </a:rPr>
              <a:t> et al, Nat Genet 54, 1786–1794 (2022). </a:t>
            </a:r>
            <a:r>
              <a:rPr lang="en" sz="900" i="1" dirty="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https://doi.org/10.1038/s41588-022-01208-7</a:t>
            </a:r>
            <a:endParaRPr sz="900" i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chemeClr val="lt1"/>
                </a:solidFill>
              </a:rPr>
              <a:t>Steinberg et al,  Nat Genet 47, 445–447 (2015). https://</a:t>
            </a:r>
            <a:r>
              <a:rPr lang="en" sz="900" i="1" dirty="0" err="1">
                <a:solidFill>
                  <a:schemeClr val="lt1"/>
                </a:solidFill>
              </a:rPr>
              <a:t>doi.org</a:t>
            </a:r>
            <a:r>
              <a:rPr lang="en" sz="900" i="1" dirty="0">
                <a:solidFill>
                  <a:schemeClr val="lt1"/>
                </a:solidFill>
              </a:rPr>
              <a:t>/10.1038/ng.3246</a:t>
            </a:r>
            <a:endParaRPr sz="900" i="1" dirty="0">
              <a:solidFill>
                <a:schemeClr val="lt1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92150" y="0"/>
            <a:ext cx="875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</a:rPr>
              <a:t>Rare loss-of-function (LoF) variants</a:t>
            </a:r>
            <a:r>
              <a:rPr lang="en" sz="1800">
                <a:solidFill>
                  <a:schemeClr val="lt1"/>
                </a:solidFill>
              </a:rPr>
              <a:t> in ABCA7 increase risk of Alzheimer’s disease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8" name="Google Shape;79;p17">
            <a:extLst>
              <a:ext uri="{FF2B5EF4-FFF2-40B4-BE49-F238E27FC236}">
                <a16:creationId xmlns:a16="http://schemas.microsoft.com/office/drawing/2014/main" id="{29FF5DD0-81F3-FA49-917B-22D0CACA0A1F}"/>
              </a:ext>
            </a:extLst>
          </p:cNvPr>
          <p:cNvCxnSpPr>
            <a:cxnSpLocks/>
          </p:cNvCxnSpPr>
          <p:nvPr/>
        </p:nvCxnSpPr>
        <p:spPr>
          <a:xfrm flipH="1">
            <a:off x="3415095" y="2311800"/>
            <a:ext cx="918230" cy="358625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71;p16">
            <a:extLst>
              <a:ext uri="{FF2B5EF4-FFF2-40B4-BE49-F238E27FC236}">
                <a16:creationId xmlns:a16="http://schemas.microsoft.com/office/drawing/2014/main" id="{F16CBDB3-4246-344D-AF51-642B0BE42B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2699" t="46550" r="-1135" b="47208"/>
          <a:stretch/>
        </p:blipFill>
        <p:spPr>
          <a:xfrm>
            <a:off x="4484100" y="3852021"/>
            <a:ext cx="479434" cy="237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3921FC3-F122-5049-AE18-28D7853CF547}"/>
              </a:ext>
            </a:extLst>
          </p:cNvPr>
          <p:cNvGrpSpPr/>
          <p:nvPr/>
        </p:nvGrpSpPr>
        <p:grpSpPr>
          <a:xfrm>
            <a:off x="4333325" y="1896419"/>
            <a:ext cx="2204536" cy="2074474"/>
            <a:chOff x="4333325" y="1896419"/>
            <a:chExt cx="2204536" cy="20744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4824E0-CB25-3147-B171-7C89257BFD1C}"/>
                </a:ext>
              </a:extLst>
            </p:cNvPr>
            <p:cNvSpPr/>
            <p:nvPr/>
          </p:nvSpPr>
          <p:spPr>
            <a:xfrm>
              <a:off x="4333325" y="2401374"/>
              <a:ext cx="828500" cy="15695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1331A5-182C-3249-B739-3E657251D610}"/>
                </a:ext>
              </a:extLst>
            </p:cNvPr>
            <p:cNvSpPr/>
            <p:nvPr/>
          </p:nvSpPr>
          <p:spPr>
            <a:xfrm>
              <a:off x="5114308" y="2455531"/>
              <a:ext cx="1039603" cy="12935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227D23-5F17-0A42-B2DE-D1C637BAEFF3}"/>
                </a:ext>
              </a:extLst>
            </p:cNvPr>
            <p:cNvSpPr/>
            <p:nvPr/>
          </p:nvSpPr>
          <p:spPr>
            <a:xfrm>
              <a:off x="5498258" y="1896419"/>
              <a:ext cx="1039603" cy="129350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l="53587" r="14221"/>
          <a:stretch/>
        </p:blipFill>
        <p:spPr>
          <a:xfrm>
            <a:off x="1136775" y="1464152"/>
            <a:ext cx="3377701" cy="1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975" y="886943"/>
            <a:ext cx="2510800" cy="354382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3845464" y="4568775"/>
            <a:ext cx="548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Proteomics data available at: 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https://www.synapse.org/#!Synapse:syn26452612</a:t>
            </a:r>
            <a:r>
              <a:rPr lang="en" sz="1000">
                <a:solidFill>
                  <a:schemeClr val="lt1"/>
                </a:solidFill>
              </a:rPr>
              <a:t> (syn26452612) (Emory University)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958225" y="4651425"/>
            <a:ext cx="52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5736697" y="4374352"/>
            <a:ext cx="77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 = 183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672921" y="4374352"/>
            <a:ext cx="62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 = 5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44600" y="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ABCA7 LoF variants likely increase risk through haploinsufficiency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238539" y="4404600"/>
            <a:ext cx="3606925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u="sng" dirty="0">
                <a:solidFill>
                  <a:schemeClr val="lt1"/>
                </a:solidFill>
              </a:rPr>
              <a:t>See also:</a:t>
            </a:r>
            <a:endParaRPr sz="900" i="1" u="sng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 err="1">
                <a:solidFill>
                  <a:schemeClr val="lt1"/>
                </a:solidFill>
              </a:rPr>
              <a:t>Bossaerts</a:t>
            </a:r>
            <a:r>
              <a:rPr lang="en" sz="900" i="1" dirty="0">
                <a:solidFill>
                  <a:schemeClr val="lt1"/>
                </a:solidFill>
              </a:rPr>
              <a:t> et al, acta </a:t>
            </a:r>
            <a:r>
              <a:rPr lang="en" sz="900" i="1" dirty="0" err="1">
                <a:solidFill>
                  <a:schemeClr val="lt1"/>
                </a:solidFill>
              </a:rPr>
              <a:t>neuropathol</a:t>
            </a:r>
            <a:r>
              <a:rPr lang="en" sz="900" i="1" dirty="0">
                <a:solidFill>
                  <a:schemeClr val="lt1"/>
                </a:solidFill>
              </a:rPr>
              <a:t> </a:t>
            </a:r>
            <a:r>
              <a:rPr lang="en" sz="900" i="1" dirty="0" err="1">
                <a:solidFill>
                  <a:schemeClr val="lt1"/>
                </a:solidFill>
              </a:rPr>
              <a:t>commun</a:t>
            </a:r>
            <a:r>
              <a:rPr lang="en" sz="900" i="1" dirty="0">
                <a:solidFill>
                  <a:schemeClr val="lt1"/>
                </a:solidFill>
              </a:rPr>
              <a:t> 10, 43 (2022)</a:t>
            </a:r>
            <a:endParaRPr sz="900" i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chemeClr val="lt1"/>
                </a:solidFill>
              </a:rPr>
              <a:t>De </a:t>
            </a:r>
            <a:r>
              <a:rPr lang="en" sz="900" i="1" dirty="0" err="1">
                <a:solidFill>
                  <a:schemeClr val="lt1"/>
                </a:solidFill>
              </a:rPr>
              <a:t>Roeck</a:t>
            </a:r>
            <a:r>
              <a:rPr lang="en" sz="900" i="1" dirty="0">
                <a:solidFill>
                  <a:schemeClr val="lt1"/>
                </a:solidFill>
              </a:rPr>
              <a:t> et al, Acta </a:t>
            </a:r>
            <a:r>
              <a:rPr lang="en" sz="900" i="1" dirty="0" err="1">
                <a:solidFill>
                  <a:schemeClr val="lt1"/>
                </a:solidFill>
              </a:rPr>
              <a:t>Neuropathol</a:t>
            </a:r>
            <a:r>
              <a:rPr lang="en" sz="900" i="1" dirty="0">
                <a:solidFill>
                  <a:schemeClr val="lt1"/>
                </a:solidFill>
              </a:rPr>
              <a:t> 2019 Aug;138(2):201-220. </a:t>
            </a:r>
            <a:r>
              <a:rPr lang="en" sz="900" i="1" dirty="0" err="1">
                <a:solidFill>
                  <a:schemeClr val="lt1"/>
                </a:solidFill>
              </a:rPr>
              <a:t>doi</a:t>
            </a:r>
            <a:r>
              <a:rPr lang="en" sz="900" i="1" dirty="0">
                <a:solidFill>
                  <a:schemeClr val="lt1"/>
                </a:solidFill>
              </a:rPr>
              <a:t>: 10.1007/s00401-019-01994-1</a:t>
            </a:r>
            <a:endParaRPr sz="900" i="1" dirty="0">
              <a:solidFill>
                <a:schemeClr val="lt1"/>
              </a:solidFill>
            </a:endParaRPr>
          </a:p>
        </p:txBody>
      </p:sp>
      <p:sp>
        <p:nvSpPr>
          <p:cNvPr id="10" name="Google Shape;149;p21">
            <a:extLst>
              <a:ext uri="{FF2B5EF4-FFF2-40B4-BE49-F238E27FC236}">
                <a16:creationId xmlns:a16="http://schemas.microsoft.com/office/drawing/2014/main" id="{9114FCD5-898D-B74C-8028-A13B6FC9060E}"/>
              </a:ext>
            </a:extLst>
          </p:cNvPr>
          <p:cNvSpPr txBox="1"/>
          <p:nvPr/>
        </p:nvSpPr>
        <p:spPr>
          <a:xfrm>
            <a:off x="4877316" y="482723"/>
            <a:ext cx="281893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chemeClr val="lt1"/>
                </a:solidFill>
              </a:rPr>
              <a:t>ABCA7 protein levels in human PFC</a:t>
            </a:r>
            <a:endParaRPr sz="1200" u="sng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538524-9AF1-FF46-A5C3-1189DD6198C9}"/>
              </a:ext>
            </a:extLst>
          </p:cNvPr>
          <p:cNvGrpSpPr/>
          <p:nvPr/>
        </p:nvGrpSpPr>
        <p:grpSpPr>
          <a:xfrm>
            <a:off x="3497237" y="1541063"/>
            <a:ext cx="2144850" cy="1787948"/>
            <a:chOff x="3497237" y="1541063"/>
            <a:chExt cx="2144850" cy="1787948"/>
          </a:xfrm>
        </p:grpSpPr>
        <p:pic>
          <p:nvPicPr>
            <p:cNvPr id="135" name="Google Shape;135;p21"/>
            <p:cNvPicPr preferRelativeResize="0"/>
            <p:nvPr/>
          </p:nvPicPr>
          <p:blipFill rotWithShape="1">
            <a:blip r:embed="rId3">
              <a:alphaModFix/>
            </a:blip>
            <a:srcRect l="14290" t="16454" r="26947" b="13256"/>
            <a:stretch/>
          </p:blipFill>
          <p:spPr>
            <a:xfrm>
              <a:off x="4111796" y="1864930"/>
              <a:ext cx="1530291" cy="14640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1"/>
            <p:cNvSpPr txBox="1"/>
            <p:nvPr/>
          </p:nvSpPr>
          <p:spPr>
            <a:xfrm>
              <a:off x="4305450" y="1541063"/>
              <a:ext cx="1118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sng" dirty="0">
                  <a:solidFill>
                    <a:schemeClr val="lt1"/>
                  </a:solidFill>
                </a:rPr>
                <a:t>Predictions</a:t>
              </a:r>
              <a:endParaRPr sz="1200" u="sng" dirty="0">
                <a:solidFill>
                  <a:schemeClr val="lt1"/>
                </a:solidFill>
              </a:endParaRPr>
            </a:p>
          </p:txBody>
        </p:sp>
        <p:pic>
          <p:nvPicPr>
            <p:cNvPr id="147" name="Google Shape;147;p21"/>
            <p:cNvPicPr preferRelativeResize="0"/>
            <p:nvPr/>
          </p:nvPicPr>
          <p:blipFill rotWithShape="1">
            <a:blip r:embed="rId4">
              <a:alphaModFix/>
            </a:blip>
            <a:srcRect l="19656" t="22755" r="63791" b="68297"/>
            <a:stretch/>
          </p:blipFill>
          <p:spPr>
            <a:xfrm>
              <a:off x="3497237" y="2152924"/>
              <a:ext cx="975780" cy="369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1"/>
          <p:cNvSpPr txBox="1"/>
          <p:nvPr/>
        </p:nvSpPr>
        <p:spPr>
          <a:xfrm>
            <a:off x="444600" y="24550"/>
            <a:ext cx="825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What are the cell-type-specific consequences of ABCA7 </a:t>
            </a:r>
            <a:r>
              <a:rPr lang="en" sz="1800" dirty="0" err="1">
                <a:solidFill>
                  <a:schemeClr val="lt1"/>
                </a:solidFill>
              </a:rPr>
              <a:t>LoF</a:t>
            </a:r>
            <a:r>
              <a:rPr lang="en" sz="1800" dirty="0">
                <a:solidFill>
                  <a:schemeClr val="lt1"/>
                </a:solidFill>
              </a:rPr>
              <a:t> variants?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059800" y="2571388"/>
            <a:ext cx="611100" cy="360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A1E01-CD53-954E-8EE5-04B77C48A27E}"/>
              </a:ext>
            </a:extLst>
          </p:cNvPr>
          <p:cNvGrpSpPr/>
          <p:nvPr/>
        </p:nvGrpSpPr>
        <p:grpSpPr>
          <a:xfrm>
            <a:off x="1831112" y="1541063"/>
            <a:ext cx="2433358" cy="1759008"/>
            <a:chOff x="1831112" y="1541063"/>
            <a:chExt cx="2433358" cy="1759008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13925" y="1835988"/>
              <a:ext cx="1464083" cy="14640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21"/>
            <p:cNvSpPr txBox="1"/>
            <p:nvPr/>
          </p:nvSpPr>
          <p:spPr>
            <a:xfrm>
              <a:off x="2496870" y="1541063"/>
              <a:ext cx="176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sng">
                  <a:solidFill>
                    <a:schemeClr val="lt1"/>
                  </a:solidFill>
                </a:rPr>
                <a:t>snRNAseq profiling</a:t>
              </a:r>
              <a:endParaRPr sz="1200" u="sng">
                <a:solidFill>
                  <a:schemeClr val="lt1"/>
                </a:solidFill>
              </a:endParaRPr>
            </a:p>
          </p:txBody>
        </p:sp>
        <p:pic>
          <p:nvPicPr>
            <p:cNvPr id="146" name="Google Shape;146;p21"/>
            <p:cNvPicPr preferRelativeResize="0"/>
            <p:nvPr/>
          </p:nvPicPr>
          <p:blipFill rotWithShape="1">
            <a:blip r:embed="rId4">
              <a:alphaModFix/>
            </a:blip>
            <a:srcRect l="19656" t="22755" r="63791" b="68297"/>
            <a:stretch/>
          </p:blipFill>
          <p:spPr>
            <a:xfrm>
              <a:off x="1831112" y="2152924"/>
              <a:ext cx="975780" cy="369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B24ADC2-9964-F746-AC1E-B8D0EBA3D3FA}"/>
              </a:ext>
            </a:extLst>
          </p:cNvPr>
          <p:cNvGrpSpPr/>
          <p:nvPr/>
        </p:nvGrpSpPr>
        <p:grpSpPr>
          <a:xfrm>
            <a:off x="300825" y="1541063"/>
            <a:ext cx="2266601" cy="1291902"/>
            <a:chOff x="300825" y="1541063"/>
            <a:chExt cx="2266601" cy="1291902"/>
          </a:xfrm>
        </p:grpSpPr>
        <p:pic>
          <p:nvPicPr>
            <p:cNvPr id="134" name="Google Shape;134;p21"/>
            <p:cNvPicPr preferRelativeResize="0"/>
            <p:nvPr/>
          </p:nvPicPr>
          <p:blipFill rotWithShape="1">
            <a:blip r:embed="rId6">
              <a:alphaModFix/>
            </a:blip>
            <a:srcRect t="9112" r="81510" b="73883"/>
            <a:stretch/>
          </p:blipFill>
          <p:spPr>
            <a:xfrm>
              <a:off x="1681825" y="2141525"/>
              <a:ext cx="885601" cy="570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1"/>
            <p:cNvPicPr preferRelativeResize="0"/>
            <p:nvPr/>
          </p:nvPicPr>
          <p:blipFill rotWithShape="1">
            <a:blip r:embed="rId7">
              <a:alphaModFix/>
            </a:blip>
            <a:srcRect l="26900" t="19133" r="47771"/>
            <a:stretch/>
          </p:blipFill>
          <p:spPr>
            <a:xfrm>
              <a:off x="300825" y="2020365"/>
              <a:ext cx="1530274" cy="81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1"/>
            <p:cNvSpPr txBox="1"/>
            <p:nvPr/>
          </p:nvSpPr>
          <p:spPr>
            <a:xfrm>
              <a:off x="521257" y="1541063"/>
              <a:ext cx="176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sng" dirty="0">
                  <a:solidFill>
                    <a:schemeClr val="lt1"/>
                  </a:solidFill>
                </a:rPr>
                <a:t>Carriers </a:t>
              </a:r>
              <a:r>
                <a:rPr lang="en" sz="1200" b="1" i="1" u="sng" dirty="0">
                  <a:solidFill>
                    <a:schemeClr val="lt1"/>
                  </a:solidFill>
                </a:rPr>
                <a:t>vs</a:t>
              </a:r>
              <a:r>
                <a:rPr lang="en" sz="1200" b="1" u="sng" dirty="0">
                  <a:solidFill>
                    <a:schemeClr val="lt1"/>
                  </a:solidFill>
                </a:rPr>
                <a:t> Controls</a:t>
              </a:r>
              <a:endParaRPr sz="1200" u="sng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2250FE-E7C8-FE4F-9A2B-163F3FEB61C0}"/>
              </a:ext>
            </a:extLst>
          </p:cNvPr>
          <p:cNvGrpSpPr/>
          <p:nvPr/>
        </p:nvGrpSpPr>
        <p:grpSpPr>
          <a:xfrm>
            <a:off x="5272763" y="2329463"/>
            <a:ext cx="4157837" cy="1909497"/>
            <a:chOff x="5272763" y="2329463"/>
            <a:chExt cx="4157837" cy="1909497"/>
          </a:xfrm>
        </p:grpSpPr>
        <p:pic>
          <p:nvPicPr>
            <p:cNvPr id="133" name="Google Shape;133;p21"/>
            <p:cNvPicPr preferRelativeResize="0"/>
            <p:nvPr/>
          </p:nvPicPr>
          <p:blipFill rotWithShape="1">
            <a:blip r:embed="rId8">
              <a:alphaModFix/>
            </a:blip>
            <a:srcRect l="38126" t="30074" r="37198" b="28448"/>
            <a:stretch/>
          </p:blipFill>
          <p:spPr>
            <a:xfrm>
              <a:off x="5989087" y="2522238"/>
              <a:ext cx="1228877" cy="1446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1"/>
            <p:cNvPicPr preferRelativeResize="0"/>
            <p:nvPr/>
          </p:nvPicPr>
          <p:blipFill rotWithShape="1">
            <a:blip r:embed="rId3">
              <a:alphaModFix/>
            </a:blip>
            <a:srcRect l="14290" t="16454" r="26947" b="13256"/>
            <a:stretch/>
          </p:blipFill>
          <p:spPr>
            <a:xfrm>
              <a:off x="7300396" y="2671567"/>
              <a:ext cx="1530291" cy="1464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1"/>
            <p:cNvPicPr preferRelativeResize="0"/>
            <p:nvPr/>
          </p:nvPicPr>
          <p:blipFill rotWithShape="1">
            <a:blip r:embed="rId4">
              <a:alphaModFix/>
            </a:blip>
            <a:srcRect l="21650" t="8560" r="53645" b="77696"/>
            <a:stretch/>
          </p:blipFill>
          <p:spPr>
            <a:xfrm>
              <a:off x="7494250" y="2522232"/>
              <a:ext cx="1464074" cy="5702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1"/>
            <p:cNvPicPr preferRelativeResize="0"/>
            <p:nvPr/>
          </p:nvPicPr>
          <p:blipFill rotWithShape="1">
            <a:blip r:embed="rId4">
              <a:alphaModFix/>
            </a:blip>
            <a:srcRect l="21650" t="8560" r="53645" b="77696"/>
            <a:stretch/>
          </p:blipFill>
          <p:spPr>
            <a:xfrm rot="3589632">
              <a:off x="7494250" y="3221781"/>
              <a:ext cx="1464072" cy="570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1"/>
            <p:cNvPicPr preferRelativeResize="0"/>
            <p:nvPr/>
          </p:nvPicPr>
          <p:blipFill rotWithShape="1">
            <a:blip r:embed="rId4">
              <a:alphaModFix/>
            </a:blip>
            <a:srcRect l="19656" t="22755" r="63791" b="68297"/>
            <a:stretch/>
          </p:blipFill>
          <p:spPr>
            <a:xfrm rot="1502502">
              <a:off x="5272763" y="2711398"/>
              <a:ext cx="975778" cy="369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1"/>
            <p:cNvSpPr txBox="1"/>
            <p:nvPr/>
          </p:nvSpPr>
          <p:spPr>
            <a:xfrm>
              <a:off x="6059800" y="2329463"/>
              <a:ext cx="33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sng">
                  <a:solidFill>
                    <a:schemeClr val="lt1"/>
                  </a:solidFill>
                </a:rPr>
                <a:t>Causal dissections in isogenic iPSCs</a:t>
              </a:r>
              <a:endParaRPr sz="1200" u="sng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0B3971-28EC-A844-893F-23F5A03DBF8A}"/>
              </a:ext>
            </a:extLst>
          </p:cNvPr>
          <p:cNvGrpSpPr/>
          <p:nvPr/>
        </p:nvGrpSpPr>
        <p:grpSpPr>
          <a:xfrm>
            <a:off x="5014075" y="860413"/>
            <a:ext cx="3987273" cy="1520702"/>
            <a:chOff x="5014075" y="860413"/>
            <a:chExt cx="3987273" cy="1520702"/>
          </a:xfrm>
        </p:grpSpPr>
        <p:pic>
          <p:nvPicPr>
            <p:cNvPr id="136" name="Google Shape;136;p21"/>
            <p:cNvPicPr preferRelativeResize="0"/>
            <p:nvPr/>
          </p:nvPicPr>
          <p:blipFill rotWithShape="1">
            <a:blip r:embed="rId6">
              <a:alphaModFix/>
            </a:blip>
            <a:srcRect t="9111" r="76799" b="75009"/>
            <a:stretch/>
          </p:blipFill>
          <p:spPr>
            <a:xfrm>
              <a:off x="6059800" y="1264442"/>
              <a:ext cx="1326976" cy="635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1"/>
            <p:cNvSpPr/>
            <p:nvPr/>
          </p:nvSpPr>
          <p:spPr>
            <a:xfrm>
              <a:off x="5014075" y="1968863"/>
              <a:ext cx="382200" cy="3606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" name="Google Shape;143;p21"/>
            <p:cNvPicPr preferRelativeResize="0"/>
            <p:nvPr/>
          </p:nvPicPr>
          <p:blipFill rotWithShape="1">
            <a:blip r:embed="rId4">
              <a:alphaModFix/>
            </a:blip>
            <a:srcRect l="19656" t="22755" r="63791" b="68297"/>
            <a:stretch/>
          </p:blipFill>
          <p:spPr>
            <a:xfrm rot="-2068933">
              <a:off x="5286262" y="1626049"/>
              <a:ext cx="975779" cy="369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1"/>
            <p:cNvSpPr txBox="1"/>
            <p:nvPr/>
          </p:nvSpPr>
          <p:spPr>
            <a:xfrm>
              <a:off x="6059800" y="860413"/>
              <a:ext cx="282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u="sng">
                  <a:solidFill>
                    <a:schemeClr val="lt1"/>
                  </a:solidFill>
                </a:rPr>
                <a:t>Metabolic profiling of human</a:t>
              </a:r>
              <a:r>
                <a:rPr lang="en" sz="1200" b="1" i="1" u="sng">
                  <a:solidFill>
                    <a:schemeClr val="lt1"/>
                  </a:solidFill>
                </a:rPr>
                <a:t> </a:t>
              </a:r>
              <a:r>
                <a:rPr lang="en" sz="1200" b="1" u="sng">
                  <a:solidFill>
                    <a:schemeClr val="lt1"/>
                  </a:solidFill>
                </a:rPr>
                <a:t>brain</a:t>
              </a:r>
              <a:endParaRPr sz="1200" u="sng">
                <a:solidFill>
                  <a:schemeClr val="lt1"/>
                </a:solidFill>
              </a:endParaRPr>
            </a:p>
          </p:txBody>
        </p:sp>
        <p:pic>
          <p:nvPicPr>
            <p:cNvPr id="152" name="Google Shape;152;p21"/>
            <p:cNvPicPr preferRelativeResize="0"/>
            <p:nvPr/>
          </p:nvPicPr>
          <p:blipFill rotWithShape="1">
            <a:blip r:embed="rId6">
              <a:alphaModFix/>
            </a:blip>
            <a:srcRect l="23248" t="5713" r="53851" b="68871"/>
            <a:stretch/>
          </p:blipFill>
          <p:spPr>
            <a:xfrm>
              <a:off x="7370300" y="1113663"/>
              <a:ext cx="1631048" cy="12674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21"/>
          <p:cNvSpPr txBox="1"/>
          <p:nvPr/>
        </p:nvSpPr>
        <p:spPr>
          <a:xfrm>
            <a:off x="6750813" y="47997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Some aspects created with BioRender.com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54581-8B3E-744C-92F8-0A5981942006}"/>
              </a:ext>
            </a:extLst>
          </p:cNvPr>
          <p:cNvSpPr/>
          <p:nvPr/>
        </p:nvSpPr>
        <p:spPr>
          <a:xfrm>
            <a:off x="6139543" y="2671567"/>
            <a:ext cx="531357" cy="2604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1070325" y="842375"/>
            <a:ext cx="37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how rare the ABCA7 variants are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00" y="969475"/>
            <a:ext cx="8839200" cy="147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75" y="2729825"/>
            <a:ext cx="7523548" cy="14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959250" y="4230075"/>
            <a:ext cx="78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 = 30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1741900" y="4230075"/>
            <a:ext cx="78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 = 12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4131100" y="4804800"/>
            <a:ext cx="548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Samples generously donated by subjects enrolled in the ROSMAP study (Rush RADC)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6250" y="0"/>
            <a:ext cx="909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lt1"/>
                </a:solidFill>
              </a:rPr>
              <a:t>Assembling a cohort of ABCA7 LoF variant-carriers</a:t>
            </a:r>
            <a:r>
              <a:rPr lang="en" sz="1700">
                <a:solidFill>
                  <a:schemeClr val="lt1"/>
                </a:solidFill>
              </a:rPr>
              <a:t> with available </a:t>
            </a:r>
            <a:r>
              <a:rPr lang="en" sz="1700" i="1">
                <a:solidFill>
                  <a:schemeClr val="lt1"/>
                </a:solidFill>
              </a:rPr>
              <a:t>postmortem </a:t>
            </a:r>
            <a:r>
              <a:rPr lang="en" sz="1700">
                <a:solidFill>
                  <a:schemeClr val="lt1"/>
                </a:solidFill>
              </a:rPr>
              <a:t>brain samples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51A92D-9C9D-FF4A-BAA1-ADC399A4DFB4}"/>
              </a:ext>
            </a:extLst>
          </p:cNvPr>
          <p:cNvSpPr/>
          <p:nvPr/>
        </p:nvSpPr>
        <p:spPr>
          <a:xfrm>
            <a:off x="2522200" y="2729825"/>
            <a:ext cx="1857776" cy="1500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6323B-58C4-284B-B276-680563C63BE8}"/>
              </a:ext>
            </a:extLst>
          </p:cNvPr>
          <p:cNvSpPr/>
          <p:nvPr/>
        </p:nvSpPr>
        <p:spPr>
          <a:xfrm>
            <a:off x="4343225" y="2729825"/>
            <a:ext cx="1857776" cy="1500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11FED-C6E8-B64E-B9F1-74CB30666A79}"/>
              </a:ext>
            </a:extLst>
          </p:cNvPr>
          <p:cNvSpPr/>
          <p:nvPr/>
        </p:nvSpPr>
        <p:spPr>
          <a:xfrm>
            <a:off x="6438788" y="2666140"/>
            <a:ext cx="1857776" cy="1500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4E5B8B-A228-6046-866F-720D18D624F5}"/>
              </a:ext>
            </a:extLst>
          </p:cNvPr>
          <p:cNvSpPr/>
          <p:nvPr/>
        </p:nvSpPr>
        <p:spPr>
          <a:xfrm>
            <a:off x="592583" y="2673775"/>
            <a:ext cx="1857776" cy="1895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1095</Words>
  <Application>Microsoft Macintosh PowerPoint</Application>
  <PresentationFormat>On-screen Show (16:9)</PresentationFormat>
  <Paragraphs>213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Djuna Katrina von Maydell</cp:lastModifiedBy>
  <cp:revision>44</cp:revision>
  <dcterms:modified xsi:type="dcterms:W3CDTF">2023-03-29T15:44:00Z</dcterms:modified>
</cp:coreProperties>
</file>